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62" r:id="rId4"/>
    <p:sldId id="279" r:id="rId5"/>
    <p:sldId id="281" r:id="rId6"/>
    <p:sldId id="274" r:id="rId7"/>
    <p:sldId id="261" r:id="rId8"/>
    <p:sldId id="259" r:id="rId9"/>
    <p:sldId id="258" r:id="rId10"/>
    <p:sldId id="264" r:id="rId11"/>
    <p:sldId id="272" r:id="rId12"/>
    <p:sldId id="276" r:id="rId13"/>
    <p:sldId id="275" r:id="rId14"/>
    <p:sldId id="270" r:id="rId15"/>
    <p:sldId id="278" r:id="rId16"/>
    <p:sldId id="266" r:id="rId17"/>
    <p:sldId id="280" r:id="rId18"/>
    <p:sldId id="269" r:id="rId19"/>
    <p:sldId id="267"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4671" autoAdjust="0"/>
  </p:normalViewPr>
  <p:slideViewPr>
    <p:cSldViewPr>
      <p:cViewPr varScale="1">
        <p:scale>
          <a:sx n="68" d="100"/>
          <a:sy n="68" d="100"/>
        </p:scale>
        <p:origin x="14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a:t>Klik om de stijl te bewerken</a:t>
            </a:r>
            <a:endParaRPr kumimoji="0"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het opmaakprofiel van de modelondertitel te bewerken</a:t>
            </a:r>
            <a:endParaRPr kumimoji="0" lang="en-US"/>
          </a:p>
        </p:txBody>
      </p:sp>
      <p:sp>
        <p:nvSpPr>
          <p:cNvPr id="30" name="Tijdelijke aanduiding voor datum 29"/>
          <p:cNvSpPr>
            <a:spLocks noGrp="1"/>
          </p:cNvSpPr>
          <p:nvPr>
            <p:ph type="dt" sz="half" idx="10"/>
          </p:nvPr>
        </p:nvSpPr>
        <p:spPr/>
        <p:txBody>
          <a:bodyPr/>
          <a:lstStyle/>
          <a:p>
            <a:fld id="{1EDD2A97-8904-4E5C-AE97-7F71F80188AB}" type="datetimeFigureOut">
              <a:rPr lang="nl-NL" smtClean="0"/>
              <a:pPr/>
              <a:t>8-10-2019</a:t>
            </a:fld>
            <a:endParaRPr lang="nl-NL"/>
          </a:p>
        </p:txBody>
      </p:sp>
      <p:sp>
        <p:nvSpPr>
          <p:cNvPr id="19" name="Tijdelijke aanduiding voor voettekst 18"/>
          <p:cNvSpPr>
            <a:spLocks noGrp="1"/>
          </p:cNvSpPr>
          <p:nvPr>
            <p:ph type="ftr" sz="quarter" idx="11"/>
          </p:nvPr>
        </p:nvSpPr>
        <p:spPr/>
        <p:txBody>
          <a:bodyPr/>
          <a:lstStyle/>
          <a:p>
            <a:endParaRPr lang="nl-NL"/>
          </a:p>
        </p:txBody>
      </p:sp>
      <p:sp>
        <p:nvSpPr>
          <p:cNvPr id="27" name="Tijdelijke aanduiding voor dianummer 26"/>
          <p:cNvSpPr>
            <a:spLocks noGrp="1"/>
          </p:cNvSpPr>
          <p:nvPr>
            <p:ph type="sldNum" sz="quarter" idx="12"/>
          </p:nvPr>
        </p:nvSpPr>
        <p:spPr/>
        <p:txBody>
          <a:bodyPr/>
          <a:lstStyle/>
          <a:p>
            <a:fld id="{7DCD8F9B-9F6B-49B5-9D97-E92A10B8D543}"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1EDD2A97-8904-4E5C-AE97-7F71F80188AB}" type="datetimeFigureOut">
              <a:rPr lang="nl-NL" smtClean="0"/>
              <a:pPr/>
              <a:t>8-10-2019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DCD8F9B-9F6B-49B5-9D97-E92A10B8D543}"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1EDD2A97-8904-4E5C-AE97-7F71F80188AB}" type="datetimeFigureOut">
              <a:rPr lang="nl-NL" smtClean="0"/>
              <a:pPr/>
              <a:t>8-10-2019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DCD8F9B-9F6B-49B5-9D97-E92A10B8D543}"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1EDD2A97-8904-4E5C-AE97-7F71F80188AB}" type="datetimeFigureOut">
              <a:rPr lang="nl-NL" smtClean="0"/>
              <a:pPr/>
              <a:t>8-10-2019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DCD8F9B-9F6B-49B5-9D97-E92A10B8D543}"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p:txBody>
          <a:bodyPr/>
          <a:lstStyle/>
          <a:p>
            <a:fld id="{1EDD2A97-8904-4E5C-AE97-7F71F80188AB}" type="datetimeFigureOut">
              <a:rPr lang="nl-NL" smtClean="0"/>
              <a:pPr/>
              <a:t>8-10-2019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DCD8F9B-9F6B-49B5-9D97-E92A10B8D543}"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1EDD2A97-8904-4E5C-AE97-7F71F80188AB}" type="datetimeFigureOut">
              <a:rPr lang="nl-NL" smtClean="0"/>
              <a:pPr/>
              <a:t>8-10-2019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DCD8F9B-9F6B-49B5-9D97-E92A10B8D543}"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1EDD2A97-8904-4E5C-AE97-7F71F80188AB}" type="datetimeFigureOut">
              <a:rPr lang="nl-NL" smtClean="0"/>
              <a:pPr/>
              <a:t>8-10-2019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DCD8F9B-9F6B-49B5-9D97-E92A10B8D543}"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1EDD2A97-8904-4E5C-AE97-7F71F80188AB}" type="datetimeFigureOut">
              <a:rPr lang="nl-NL" smtClean="0"/>
              <a:pPr/>
              <a:t>8-10-2019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DCD8F9B-9F6B-49B5-9D97-E92A10B8D543}"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EDD2A97-8904-4E5C-AE97-7F71F80188AB}" type="datetimeFigureOut">
              <a:rPr lang="nl-NL" smtClean="0"/>
              <a:pPr/>
              <a:t>8-10-2019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DCD8F9B-9F6B-49B5-9D97-E92A10B8D543}"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1EDD2A97-8904-4E5C-AE97-7F71F80188AB}" type="datetimeFigureOut">
              <a:rPr lang="nl-NL" smtClean="0"/>
              <a:pPr/>
              <a:t>8-10-2019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DCD8F9B-9F6B-49B5-9D97-E92A10B8D543}"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hoek met één afgeknipte en afgeronde hoek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hoekige driehoe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fld id="{1EDD2A97-8904-4E5C-AE97-7F71F80188AB}" type="datetimeFigureOut">
              <a:rPr lang="nl-NL" smtClean="0"/>
              <a:pPr/>
              <a:t>8-10-2019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077200" y="6356350"/>
            <a:ext cx="609600" cy="365125"/>
          </a:xfrm>
        </p:spPr>
        <p:txBody>
          <a:bodyPr/>
          <a:lstStyle/>
          <a:p>
            <a:fld id="{7DCD8F9B-9F6B-49B5-9D97-E92A10B8D543}" type="slidenum">
              <a:rPr lang="nl-NL" smtClean="0"/>
              <a:pPr/>
              <a:t>‹nr.›</a:t>
            </a:fld>
            <a:endParaRPr lang="nl-NL"/>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l-NL"/>
              <a:t>Klik op het pictogram als u een afbeelding wilt toevoegen</a:t>
            </a:r>
            <a:endParaRPr kumimoji="0" lang="en-US" dirty="0"/>
          </a:p>
        </p:txBody>
      </p:sp>
      <p:sp>
        <p:nvSpPr>
          <p:cNvPr id="10"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rije v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Vrije v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rije v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jdelijke aanduiding voor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l-NL"/>
              <a:t>Klik om de stijl te bewerken</a:t>
            </a:r>
            <a:endParaRPr kumimoji="0" lang="en-US"/>
          </a:p>
        </p:txBody>
      </p:sp>
      <p:sp>
        <p:nvSpPr>
          <p:cNvPr id="30" name="Tijdelijke aanduiding voor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EDD2A97-8904-4E5C-AE97-7F71F80188AB}" type="datetimeFigureOut">
              <a:rPr lang="nl-NL" smtClean="0"/>
              <a:pPr/>
              <a:t>8-10-2019</a:t>
            </a:fld>
            <a:endParaRPr lang="nl-NL"/>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nl-NL"/>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DCD8F9B-9F6B-49B5-9D97-E92A10B8D543}" type="slidenum">
              <a:rPr lang="nl-NL" smtClean="0"/>
              <a:pPr/>
              <a:t>‹nr.›</a:t>
            </a:fld>
            <a:endParaRPr lang="nl-NL"/>
          </a:p>
        </p:txBody>
      </p:sp>
      <p:grpSp>
        <p:nvGrpSpPr>
          <p:cNvPr id="2" name="Groep 1"/>
          <p:cNvGrpSpPr/>
          <p:nvPr/>
        </p:nvGrpSpPr>
        <p:grpSpPr>
          <a:xfrm>
            <a:off x="-19017" y="202408"/>
            <a:ext cx="9180548" cy="649224"/>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schooltv.nl/beeldbank/clip/20050209_maandverb01" TargetMode="External"/><Relationship Id="rId13"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hyperlink" Target="http://www.schooltv.nl/video/dokter-corrie-harm-edens-over-masturberen/" TargetMode="External"/><Relationship Id="rId2" Type="http://schemas.openxmlformats.org/officeDocument/2006/relationships/hyperlink" Target="http://www.schooltv.nl/beeldbank/clip/20021104_seksuelevoorlichting07" TargetMode="External"/><Relationship Id="rId1" Type="http://schemas.openxmlformats.org/officeDocument/2006/relationships/slideLayout" Target="../slideLayouts/slideLayout6.xml"/><Relationship Id="rId6" Type="http://schemas.openxmlformats.org/officeDocument/2006/relationships/hyperlink" Target="http://www.schooltv.nl/beeldbank/clip/20021104_seksuelevoorlichting04" TargetMode="External"/><Relationship Id="rId11" Type="http://schemas.openxmlformats.org/officeDocument/2006/relationships/image" Target="../media/image10.jpe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hyperlink" Target="http://www.schooltv.nl/beeldbank/clip/20050209_animsperma01" TargetMode="External"/><Relationship Id="rId4" Type="http://schemas.openxmlformats.org/officeDocument/2006/relationships/hyperlink" Target="http://www.schooltv.nl/beeldbank/clip/20111117_puberteit01" TargetMode="External"/><Relationship Id="rId9" Type="http://schemas.openxmlformats.org/officeDocument/2006/relationships/image" Target="../media/image9.jpeg"/><Relationship Id="rId14" Type="http://schemas.openxmlformats.org/officeDocument/2006/relationships/hyperlink" Target="http://www.schooltv.nl/video/hoe-doe-je-een-tampon-in-handig-voor-als-je-ongesteld-bent/#q=%22puberteit%2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schooltv.nl/video/wat-zijn-puistjes-ze-horen-bij-de-puberteit/#q=%22puberteit%2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schooltv.nl/video/wat-gebeurt-er-in-de-puberteit-in-je-hersenen-je-puberbrein-ontwikkelt-zich/#q=%22puberteit%2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PUBERTEIT</a:t>
            </a:r>
          </a:p>
        </p:txBody>
      </p:sp>
      <p:sp>
        <p:nvSpPr>
          <p:cNvPr id="3" name="Ondertitel 2"/>
          <p:cNvSpPr>
            <a:spLocks noGrp="1"/>
          </p:cNvSpPr>
          <p:nvPr>
            <p:ph type="subTitle" idx="1"/>
          </p:nvPr>
        </p:nvSpPr>
        <p:spPr>
          <a:xfrm>
            <a:off x="3779912" y="3228536"/>
            <a:ext cx="4608184" cy="1752600"/>
          </a:xfrm>
        </p:spPr>
        <p:txBody>
          <a:bodyPr/>
          <a:lstStyle/>
          <a:p>
            <a:r>
              <a:rPr lang="nl-NL" dirty="0"/>
              <a:t>Periode tussen kindertijd en volwassenheid. </a:t>
            </a:r>
          </a:p>
        </p:txBody>
      </p:sp>
      <p:pic>
        <p:nvPicPr>
          <p:cNvPr id="1026" name="Picture 2" descr="http://cms.dordrecht.nl/Dordrecht/gx/ZanoufnIa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429000"/>
            <a:ext cx="2857500" cy="2838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864096"/>
          </a:xfrm>
        </p:spPr>
        <p:txBody>
          <a:bodyPr>
            <a:normAutofit/>
          </a:bodyPr>
          <a:lstStyle/>
          <a:p>
            <a:r>
              <a:rPr lang="nl-NL" dirty="0"/>
              <a:t>Seksuele gedragingen</a:t>
            </a:r>
          </a:p>
        </p:txBody>
      </p:sp>
      <p:sp>
        <p:nvSpPr>
          <p:cNvPr id="3" name="Tijdelijke aanduiding voor inhoud 2"/>
          <p:cNvSpPr>
            <a:spLocks noGrp="1"/>
          </p:cNvSpPr>
          <p:nvPr>
            <p:ph idx="1"/>
          </p:nvPr>
        </p:nvSpPr>
        <p:spPr>
          <a:xfrm>
            <a:off x="457200" y="980728"/>
            <a:ext cx="8229600" cy="5616624"/>
          </a:xfrm>
        </p:spPr>
        <p:txBody>
          <a:bodyPr>
            <a:normAutofit lnSpcReduction="10000"/>
          </a:bodyPr>
          <a:lstStyle/>
          <a:p>
            <a:r>
              <a:rPr lang="nl-NL" dirty="0"/>
              <a:t>Wat seks is, is moeilijk uit te leggen, maar </a:t>
            </a:r>
          </a:p>
          <a:p>
            <a:pPr marL="0" indent="0">
              <a:buNone/>
            </a:pPr>
            <a:r>
              <a:rPr lang="nl-NL" dirty="0"/>
              <a:t>    het heeft met een bijzonder gevoel te maken. </a:t>
            </a:r>
          </a:p>
          <a:p>
            <a:pPr marL="0" indent="0">
              <a:buNone/>
            </a:pPr>
            <a:r>
              <a:rPr lang="nl-NL" dirty="0"/>
              <a:t>    Het levert een goed, prettig en lekker gevoel op.</a:t>
            </a:r>
          </a:p>
          <a:p>
            <a:endParaRPr lang="nl-NL" dirty="0"/>
          </a:p>
          <a:p>
            <a:r>
              <a:rPr lang="nl-NL" dirty="0"/>
              <a:t>Voor grote mensen is seks veel meer. </a:t>
            </a:r>
          </a:p>
          <a:p>
            <a:pPr marL="0" indent="0">
              <a:buNone/>
            </a:pPr>
            <a:r>
              <a:rPr lang="nl-NL" dirty="0"/>
              <a:t>   Het betekent dat ze zoenen en vrijen met elkaar.</a:t>
            </a:r>
          </a:p>
          <a:p>
            <a:endParaRPr lang="nl-NL" dirty="0"/>
          </a:p>
          <a:p>
            <a:r>
              <a:rPr lang="nl-NL" dirty="0"/>
              <a:t>Masturbatie (zelfbevrediging) komt bij jongens algemeen voor en bij meisjes mogelijk iets minder. </a:t>
            </a:r>
          </a:p>
          <a:p>
            <a:endParaRPr lang="nl-NL" dirty="0"/>
          </a:p>
          <a:p>
            <a:r>
              <a:rPr lang="nl-NL" dirty="0"/>
              <a:t>De lichamelijke veranderingen tijdens de puberteit duren bij meisjes ongeveer 4 jaar en bij jongens ongeveer 6 jaar.</a:t>
            </a:r>
          </a:p>
          <a:p>
            <a:endParaRPr lang="nl-NL" dirty="0"/>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uberteit jonge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511" y="3459235"/>
            <a:ext cx="1457325" cy="11049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783038"/>
            <a:ext cx="9144000" cy="1566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327" tIns="45720" rIns="33327" bIns="179331" numCol="1" anchor="ctr" anchorCtr="0" compatLnSpc="1">
            <a:prstTxWarp prst="textNoShape">
              <a:avLst/>
            </a:prstTxWarp>
            <a:spAutoFit/>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800" b="0" i="0" u="none" strike="noStrike" cap="none" normalizeH="0" baseline="0" dirty="0">
                <a:ln>
                  <a:noFill/>
                </a:ln>
                <a:solidFill>
                  <a:schemeClr val="tx1"/>
                </a:solidFill>
                <a:effectLst/>
                <a:latin typeface="Arial" charset="0"/>
                <a:cs typeface="Arial" charset="0"/>
                <a:hlinkClick r:id="rId4"/>
              </a:rPr>
              <a:t>  </a:t>
            </a:r>
            <a:r>
              <a:rPr kumimoji="0" lang="nl-NL" sz="6900" b="0" i="0" u="none" strike="noStrike" cap="none" normalizeH="0" baseline="0" dirty="0">
                <a:ln>
                  <a:noFill/>
                </a:ln>
                <a:solidFill>
                  <a:schemeClr val="tx1"/>
                </a:solidFill>
                <a:effectLst/>
                <a:latin typeface="Arial" charset="0"/>
                <a:cs typeface="Arial" charset="0"/>
              </a:rPr>
              <a:t> </a:t>
            </a:r>
            <a:r>
              <a:rPr kumimoji="0" lang="nl-NL" sz="1800" b="0" i="0" u="none" strike="noStrike" cap="none" normalizeH="0" baseline="0" dirty="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a:ln>
                <a:noFill/>
              </a:ln>
              <a:solidFill>
                <a:schemeClr val="tx1"/>
              </a:solidFill>
              <a:effectLst/>
              <a:latin typeface="Arial" charset="0"/>
              <a:cs typeface="Arial" charset="0"/>
            </a:endParaRPr>
          </a:p>
        </p:txBody>
      </p:sp>
      <p:pic>
        <p:nvPicPr>
          <p:cNvPr id="1028" name="Picture 4" descr="pubertei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224488"/>
            <a:ext cx="1457325" cy="11049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048577" y="1342905"/>
            <a:ext cx="1303370" cy="369332"/>
          </a:xfrm>
          <a:prstGeom prst="rect">
            <a:avLst/>
          </a:prstGeom>
          <a:noFill/>
        </p:spPr>
        <p:txBody>
          <a:bodyPr wrap="none" rtlCol="0">
            <a:spAutoFit/>
          </a:bodyPr>
          <a:lstStyle/>
          <a:p>
            <a:r>
              <a:rPr lang="nl-NL" dirty="0"/>
              <a:t>1. Puberteit</a:t>
            </a:r>
          </a:p>
        </p:txBody>
      </p:sp>
      <p:sp>
        <p:nvSpPr>
          <p:cNvPr id="6" name="Titel 5"/>
          <p:cNvSpPr>
            <a:spLocks noGrp="1"/>
          </p:cNvSpPr>
          <p:nvPr>
            <p:ph type="title"/>
          </p:nvPr>
        </p:nvSpPr>
        <p:spPr>
          <a:xfrm>
            <a:off x="5630234" y="469129"/>
            <a:ext cx="2415561" cy="866360"/>
          </a:xfrm>
        </p:spPr>
        <p:txBody>
          <a:bodyPr>
            <a:normAutofit/>
          </a:bodyPr>
          <a:lstStyle/>
          <a:p>
            <a:pPr algn="r"/>
            <a:r>
              <a:rPr lang="nl-NL" dirty="0"/>
              <a:t>Filmpjes</a:t>
            </a:r>
          </a:p>
        </p:txBody>
      </p:sp>
      <p:pic>
        <p:nvPicPr>
          <p:cNvPr id="7" name="Picture 2" descr="Puberteit meisj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1826728"/>
            <a:ext cx="1457325" cy="1104901"/>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663816" y="2944512"/>
            <a:ext cx="2036711" cy="369332"/>
          </a:xfrm>
          <a:prstGeom prst="rect">
            <a:avLst/>
          </a:prstGeom>
          <a:noFill/>
        </p:spPr>
        <p:txBody>
          <a:bodyPr wrap="none" rtlCol="0">
            <a:spAutoFit/>
          </a:bodyPr>
          <a:lstStyle/>
          <a:p>
            <a:r>
              <a:rPr lang="nl-NL" dirty="0"/>
              <a:t>2. Puberteit meisje</a:t>
            </a:r>
          </a:p>
        </p:txBody>
      </p:sp>
      <p:pic>
        <p:nvPicPr>
          <p:cNvPr id="1030" name="Picture 6" descr="Ongesteld">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7227" y="1826727"/>
            <a:ext cx="1457325" cy="1104901"/>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3372104" y="2955244"/>
            <a:ext cx="1427570" cy="369332"/>
          </a:xfrm>
          <a:prstGeom prst="rect">
            <a:avLst/>
          </a:prstGeom>
          <a:noFill/>
        </p:spPr>
        <p:txBody>
          <a:bodyPr wrap="none" rtlCol="0">
            <a:spAutoFit/>
          </a:bodyPr>
          <a:lstStyle/>
          <a:p>
            <a:r>
              <a:rPr lang="nl-NL" dirty="0"/>
              <a:t>3. Ongesteld</a:t>
            </a:r>
          </a:p>
        </p:txBody>
      </p:sp>
      <p:sp>
        <p:nvSpPr>
          <p:cNvPr id="12" name="Tekstvak 11"/>
          <p:cNvSpPr txBox="1"/>
          <p:nvPr/>
        </p:nvSpPr>
        <p:spPr>
          <a:xfrm>
            <a:off x="665491" y="4564136"/>
            <a:ext cx="2121093" cy="369332"/>
          </a:xfrm>
          <a:prstGeom prst="rect">
            <a:avLst/>
          </a:prstGeom>
          <a:noFill/>
        </p:spPr>
        <p:txBody>
          <a:bodyPr wrap="none" rtlCol="0">
            <a:spAutoFit/>
          </a:bodyPr>
          <a:lstStyle/>
          <a:p>
            <a:r>
              <a:rPr lang="nl-NL" dirty="0"/>
              <a:t>5. Puberteit jongen</a:t>
            </a:r>
          </a:p>
        </p:txBody>
      </p:sp>
      <p:pic>
        <p:nvPicPr>
          <p:cNvPr id="1032" name="Picture 8" descr="Productie zaadcellen">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3019" y="3459235"/>
            <a:ext cx="1457325" cy="110490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p:cNvSpPr txBox="1"/>
          <p:nvPr/>
        </p:nvSpPr>
        <p:spPr>
          <a:xfrm>
            <a:off x="3324349" y="4587883"/>
            <a:ext cx="2582758" cy="369332"/>
          </a:xfrm>
          <a:prstGeom prst="rect">
            <a:avLst/>
          </a:prstGeom>
          <a:noFill/>
        </p:spPr>
        <p:txBody>
          <a:bodyPr wrap="none" rtlCol="0">
            <a:spAutoFit/>
          </a:bodyPr>
          <a:lstStyle/>
          <a:p>
            <a:r>
              <a:rPr lang="nl-NL" dirty="0"/>
              <a:t>6. Productie zaadcellen</a:t>
            </a:r>
          </a:p>
        </p:txBody>
      </p:sp>
      <p:sp>
        <p:nvSpPr>
          <p:cNvPr id="2" name="Tekstvak 1"/>
          <p:cNvSpPr txBox="1"/>
          <p:nvPr/>
        </p:nvSpPr>
        <p:spPr>
          <a:xfrm>
            <a:off x="1346181" y="5157192"/>
            <a:ext cx="1047082" cy="1384995"/>
          </a:xfrm>
          <a:prstGeom prst="rect">
            <a:avLst/>
          </a:prstGeom>
          <a:noFill/>
        </p:spPr>
        <p:txBody>
          <a:bodyPr wrap="none" rtlCol="0">
            <a:spAutoFit/>
          </a:bodyPr>
          <a:lstStyle/>
          <a:p>
            <a:r>
              <a:rPr lang="nl-NL" sz="1200" dirty="0"/>
              <a:t>1.  1.54 min.</a:t>
            </a:r>
          </a:p>
          <a:p>
            <a:r>
              <a:rPr lang="nl-NL" sz="1200" dirty="0"/>
              <a:t>2.  1.42 min.</a:t>
            </a:r>
          </a:p>
          <a:p>
            <a:r>
              <a:rPr lang="nl-NL" sz="1200" dirty="0"/>
              <a:t>3.  0.46 min.</a:t>
            </a:r>
          </a:p>
          <a:p>
            <a:pPr marL="228600" indent="-228600">
              <a:buAutoNum type="arabicPeriod" startAt="4"/>
            </a:pPr>
            <a:r>
              <a:rPr lang="nl-NL" sz="1200" dirty="0"/>
              <a:t>0.39 min.</a:t>
            </a:r>
          </a:p>
          <a:p>
            <a:pPr marL="228600" indent="-228600">
              <a:buAutoNum type="arabicPeriod" startAt="4"/>
            </a:pPr>
            <a:r>
              <a:rPr lang="nl-NL" sz="1200" dirty="0"/>
              <a:t>1.17 min.</a:t>
            </a:r>
          </a:p>
          <a:p>
            <a:pPr marL="228600" indent="-228600">
              <a:buAutoNum type="arabicPeriod" startAt="4"/>
            </a:pPr>
            <a:r>
              <a:rPr lang="nl-NL" sz="1200" dirty="0"/>
              <a:t>1.06 min.</a:t>
            </a:r>
          </a:p>
          <a:p>
            <a:pPr marL="228600" indent="-228600">
              <a:buAutoNum type="arabicPeriod" startAt="4"/>
            </a:pPr>
            <a:r>
              <a:rPr lang="nl-NL" sz="1200" dirty="0"/>
              <a:t>4.51 min.</a:t>
            </a:r>
          </a:p>
        </p:txBody>
      </p:sp>
      <p:pic>
        <p:nvPicPr>
          <p:cNvPr id="3" name="Afbeelding 2">
            <a:hlinkClick r:id="rId12"/>
          </p:cNvPr>
          <p:cNvPicPr>
            <a:picLocks noChangeAspect="1"/>
          </p:cNvPicPr>
          <p:nvPr/>
        </p:nvPicPr>
        <p:blipFill rotWithShape="1">
          <a:blip r:embed="rId13">
            <a:extLst>
              <a:ext uri="{28A0092B-C50C-407E-A947-70E740481C1C}">
                <a14:useLocalDpi xmlns:a14="http://schemas.microsoft.com/office/drawing/2010/main" val="0"/>
              </a:ext>
            </a:extLst>
          </a:blip>
          <a:srcRect l="23372" t="3421" r="19928" b="2079"/>
          <a:stretch/>
        </p:blipFill>
        <p:spPr>
          <a:xfrm flipH="1">
            <a:off x="7167619" y="1792347"/>
            <a:ext cx="1330459" cy="2771789"/>
          </a:xfrm>
          <a:prstGeom prst="rect">
            <a:avLst/>
          </a:prstGeom>
        </p:spPr>
      </p:pic>
      <p:sp>
        <p:nvSpPr>
          <p:cNvPr id="9" name="Tekstvak 8"/>
          <p:cNvSpPr txBox="1"/>
          <p:nvPr/>
        </p:nvSpPr>
        <p:spPr>
          <a:xfrm>
            <a:off x="6838014" y="4564136"/>
            <a:ext cx="1838442" cy="369332"/>
          </a:xfrm>
          <a:prstGeom prst="rect">
            <a:avLst/>
          </a:prstGeom>
          <a:noFill/>
        </p:spPr>
        <p:txBody>
          <a:bodyPr wrap="square" rtlCol="0">
            <a:spAutoFit/>
          </a:bodyPr>
          <a:lstStyle/>
          <a:p>
            <a:r>
              <a:rPr lang="nl-NL" dirty="0"/>
              <a:t>7. Masturberen</a:t>
            </a:r>
          </a:p>
        </p:txBody>
      </p:sp>
      <p:pic>
        <p:nvPicPr>
          <p:cNvPr id="10" name="Afbeelding 9">
            <a:hlinkClick r:id="rId14"/>
          </p:cNvPr>
          <p:cNvPicPr>
            <a:picLocks noChangeAspect="1"/>
          </p:cNvPicPr>
          <p:nvPr/>
        </p:nvPicPr>
        <p:blipFill>
          <a:blip r:embed="rId15"/>
          <a:stretch>
            <a:fillRect/>
          </a:stretch>
        </p:blipFill>
        <p:spPr>
          <a:xfrm>
            <a:off x="5207399" y="1819327"/>
            <a:ext cx="1557782" cy="1112301"/>
          </a:xfrm>
          <a:prstGeom prst="rect">
            <a:avLst/>
          </a:prstGeom>
        </p:spPr>
      </p:pic>
      <p:sp>
        <p:nvSpPr>
          <p:cNvPr id="14" name="Tekstvak 13"/>
          <p:cNvSpPr txBox="1"/>
          <p:nvPr/>
        </p:nvSpPr>
        <p:spPr>
          <a:xfrm>
            <a:off x="5222277" y="2991744"/>
            <a:ext cx="1615737" cy="369332"/>
          </a:xfrm>
          <a:prstGeom prst="rect">
            <a:avLst/>
          </a:prstGeom>
          <a:noFill/>
        </p:spPr>
        <p:txBody>
          <a:bodyPr wrap="square" rtlCol="0">
            <a:spAutoFit/>
          </a:bodyPr>
          <a:lstStyle/>
          <a:p>
            <a:r>
              <a:rPr lang="nl-NL" dirty="0"/>
              <a:t>4. Tampons</a:t>
            </a:r>
          </a:p>
        </p:txBody>
      </p:sp>
    </p:spTree>
    <p:extLst>
      <p:ext uri="{BB962C8B-B14F-4D97-AF65-F5344CB8AC3E}">
        <p14:creationId xmlns:p14="http://schemas.microsoft.com/office/powerpoint/2010/main" val="1643155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305800" cy="720080"/>
          </a:xfrm>
        </p:spPr>
        <p:txBody>
          <a:bodyPr>
            <a:normAutofit fontScale="90000"/>
          </a:bodyPr>
          <a:lstStyle/>
          <a:p>
            <a:r>
              <a:rPr lang="nl-NL" dirty="0"/>
              <a:t>Samenvattend</a:t>
            </a:r>
          </a:p>
        </p:txBody>
      </p:sp>
      <p:sp>
        <p:nvSpPr>
          <p:cNvPr id="4" name="Tekstvak 3"/>
          <p:cNvSpPr txBox="1"/>
          <p:nvPr/>
        </p:nvSpPr>
        <p:spPr>
          <a:xfrm>
            <a:off x="0" y="836712"/>
            <a:ext cx="8964488" cy="3785652"/>
          </a:xfrm>
          <a:prstGeom prst="rect">
            <a:avLst/>
          </a:prstGeom>
          <a:noFill/>
        </p:spPr>
        <p:txBody>
          <a:bodyPr wrap="square" rtlCol="0">
            <a:spAutoFit/>
          </a:bodyPr>
          <a:lstStyle/>
          <a:p>
            <a:pPr marL="285750" indent="-285750">
              <a:buFontTx/>
              <a:buChar char="-"/>
            </a:pPr>
            <a:r>
              <a:rPr lang="nl-NL" dirty="0"/>
              <a:t>Veranderingen door hormonen: uiterlijk, gedrag en geslachtsrijp</a:t>
            </a:r>
          </a:p>
          <a:p>
            <a:pPr marL="285750" indent="-285750">
              <a:buFontTx/>
              <a:buChar char="-"/>
            </a:pPr>
            <a:r>
              <a:rPr lang="nl-NL" dirty="0"/>
              <a:t>Zelfstandiger en opstandiger</a:t>
            </a:r>
          </a:p>
          <a:p>
            <a:pPr marL="285750" indent="-285750">
              <a:buFontTx/>
              <a:buChar char="-"/>
            </a:pPr>
            <a:r>
              <a:rPr lang="nl-NL" dirty="0"/>
              <a:t>Seksuele interesses, verliefdheid</a:t>
            </a:r>
          </a:p>
          <a:p>
            <a:pPr marL="285750" indent="-285750">
              <a:buFontTx/>
              <a:buChar char="-"/>
            </a:pPr>
            <a:r>
              <a:rPr lang="nl-NL" dirty="0"/>
              <a:t>Aanmaak zaad- en eicellen</a:t>
            </a:r>
          </a:p>
          <a:p>
            <a:pPr marL="285750" indent="-285750">
              <a:buFontTx/>
              <a:buChar char="-"/>
            </a:pPr>
            <a:endParaRPr lang="nl-NL" sz="1200" dirty="0"/>
          </a:p>
          <a:p>
            <a:pPr marL="285750" indent="-285750">
              <a:buFontTx/>
              <a:buChar char="-"/>
            </a:pPr>
            <a:r>
              <a:rPr lang="nl-NL" dirty="0"/>
              <a:t>Meisje: Groter in lengte en breedte, borsten groeien, schaamhaar en okselhaar, eierstokken maken eicellen, via eileiders naar baarmoeder (eisprong), zachtere en dikkere binnenkant waar eicel wordt bewaard. Geen zaadcel verdwijnt zachte binnenkant in de vorm van slijm en bloed (menstruatie, paar dagen ). Gebruik maandverband/tampons (min. 4x per dag verschonen). Meisjes maken vocht aan als glijmiddel ter bescherming vagina.</a:t>
            </a:r>
          </a:p>
          <a:p>
            <a:pPr marL="285750" indent="-285750">
              <a:buFontTx/>
              <a:buChar char="-"/>
            </a:pPr>
            <a:r>
              <a:rPr lang="nl-NL" dirty="0"/>
              <a:t>In de vagina zitten de buitenste en binnenste schaamlippen, 2 gaatjes (bovenste plasgaatje onderste vagina). Boven plasgaatje zit de clitoris (gevoelig plekje).</a:t>
            </a:r>
          </a:p>
          <a:p>
            <a:pPr marL="285750" indent="-285750">
              <a:buFontTx/>
              <a:buChar char="-"/>
            </a:pPr>
            <a:endParaRPr lang="nl-NL" sz="1200" dirty="0"/>
          </a:p>
        </p:txBody>
      </p:sp>
      <p:pic>
        <p:nvPicPr>
          <p:cNvPr id="6" name="Afbeelding 5"/>
          <p:cNvPicPr/>
          <p:nvPr/>
        </p:nvPicPr>
        <p:blipFill rotWithShape="1">
          <a:blip r:embed="rId2"/>
          <a:srcRect l="39188" t="13235" r="22450" b="14412"/>
          <a:stretch/>
        </p:blipFill>
        <p:spPr bwMode="auto">
          <a:xfrm>
            <a:off x="5508104" y="4433007"/>
            <a:ext cx="2209800" cy="2343150"/>
          </a:xfrm>
          <a:prstGeom prst="rect">
            <a:avLst/>
          </a:prstGeom>
          <a:ln>
            <a:noFill/>
          </a:ln>
          <a:extLst>
            <a:ext uri="{53640926-AAD7-44D8-BBD7-CCE9431645EC}">
              <a14:shadowObscured xmlns:a14="http://schemas.microsoft.com/office/drawing/2010/main"/>
            </a:ext>
          </a:extLst>
        </p:spPr>
      </p:pic>
      <p:pic>
        <p:nvPicPr>
          <p:cNvPr id="7" name="Afbeelding 6"/>
          <p:cNvPicPr/>
          <p:nvPr/>
        </p:nvPicPr>
        <p:blipFill rotWithShape="1">
          <a:blip r:embed="rId3"/>
          <a:srcRect l="39023" t="13235" r="22285" b="14412"/>
          <a:stretch/>
        </p:blipFill>
        <p:spPr bwMode="auto">
          <a:xfrm>
            <a:off x="755576" y="4433007"/>
            <a:ext cx="2228850" cy="23431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744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305800" cy="720080"/>
          </a:xfrm>
        </p:spPr>
        <p:txBody>
          <a:bodyPr>
            <a:normAutofit fontScale="90000"/>
          </a:bodyPr>
          <a:lstStyle/>
          <a:p>
            <a:r>
              <a:rPr lang="nl-NL" dirty="0"/>
              <a:t>Samenvattend</a:t>
            </a:r>
          </a:p>
        </p:txBody>
      </p:sp>
      <p:sp>
        <p:nvSpPr>
          <p:cNvPr id="4" name="Tekstvak 3"/>
          <p:cNvSpPr txBox="1"/>
          <p:nvPr/>
        </p:nvSpPr>
        <p:spPr>
          <a:xfrm>
            <a:off x="0" y="836712"/>
            <a:ext cx="8964488" cy="3970318"/>
          </a:xfrm>
          <a:prstGeom prst="rect">
            <a:avLst/>
          </a:prstGeom>
          <a:noFill/>
        </p:spPr>
        <p:txBody>
          <a:bodyPr wrap="square" rtlCol="0">
            <a:spAutoFit/>
          </a:bodyPr>
          <a:lstStyle/>
          <a:p>
            <a:pPr marL="285750" indent="-285750">
              <a:buFontTx/>
              <a:buChar char="-"/>
            </a:pPr>
            <a:r>
              <a:rPr lang="nl-NL" dirty="0"/>
              <a:t>Jongen: Groei zaadballen, penis, schaamhaar, okselhaar, snor, baard, baard in de keel. </a:t>
            </a:r>
          </a:p>
          <a:p>
            <a:pPr marL="285750" indent="-285750">
              <a:buFontTx/>
              <a:buChar char="-"/>
            </a:pPr>
            <a:r>
              <a:rPr lang="nl-NL" dirty="0"/>
              <a:t>Vaker een erectie (stijve penis) en hierbij een ander gevoel.</a:t>
            </a:r>
          </a:p>
          <a:p>
            <a:pPr marL="285750" indent="-285750">
              <a:buFontTx/>
              <a:buChar char="-"/>
            </a:pPr>
            <a:r>
              <a:rPr lang="nl-NL" dirty="0"/>
              <a:t>Aanmaak zaadcellen in teelballen (zaadballen) die in scrotum (balzak) liggen, opslag in bijballen, bij zaadlozing gaat sperma via zaadleiders naar prostaat, vermenging met prostaatvocht, door urinebuis via plasgaatje in de eikel  naar buiten. Voor zaadlozing komt eerst voorvocht uit prostaat voor reiniging urinebuis en glijmiddel. De eikel is erg gevoelig en zit achter de voorhuid. De voorhuid kan verwijderd zijn (besnijdenis).</a:t>
            </a:r>
          </a:p>
          <a:p>
            <a:pPr marL="285750" indent="-285750">
              <a:buFontTx/>
              <a:buChar char="-"/>
            </a:pPr>
            <a:r>
              <a:rPr lang="nl-NL" dirty="0"/>
              <a:t>Uit informele onderzoeken blijkt dat de gemiddelde lengte van de penis bij volwassen mannen ongeveer 14,3 centimeter is in erectie. Een penislengte van 11 t/m 21 cm in erectie wordt als normaal beschouwd. Kleiner dan 10 cm komt maar bij 1 op de 5000 mannen voor volgens vele onderzoeken. Groter dan 22 cm komt slechts bij 1 op de 10.000 mannen voor.</a:t>
            </a:r>
          </a:p>
          <a:p>
            <a:pPr marL="285750" indent="-285750">
              <a:buFontTx/>
              <a:buChar char="-"/>
            </a:pPr>
            <a:r>
              <a:rPr lang="nl-NL" dirty="0"/>
              <a:t>Ejaculatie (zaadlozing) tijdens natte droom, door masturbatie (zelfbevrediging) of door seks met een ander.</a:t>
            </a:r>
          </a:p>
        </p:txBody>
      </p:sp>
      <p:pic>
        <p:nvPicPr>
          <p:cNvPr id="5" name="Afbeelding 4"/>
          <p:cNvPicPr/>
          <p:nvPr/>
        </p:nvPicPr>
        <p:blipFill rotWithShape="1">
          <a:blip r:embed="rId2"/>
          <a:srcRect l="39023" t="13236" r="22285" b="14117"/>
          <a:stretch/>
        </p:blipFill>
        <p:spPr bwMode="auto">
          <a:xfrm>
            <a:off x="5796136" y="5085184"/>
            <a:ext cx="2016224" cy="1650332"/>
          </a:xfrm>
          <a:prstGeom prst="rect">
            <a:avLst/>
          </a:prstGeom>
          <a:ln>
            <a:noFill/>
          </a:ln>
          <a:extLst>
            <a:ext uri="{53640926-AAD7-44D8-BBD7-CCE9431645EC}">
              <a14:shadowObscured xmlns:a14="http://schemas.microsoft.com/office/drawing/2010/main"/>
            </a:ext>
          </a:extLst>
        </p:spPr>
      </p:pic>
      <p:pic>
        <p:nvPicPr>
          <p:cNvPr id="2050" name="Picture 2" descr="http://www.sterilisatie-enbesnijdeniscentrumlimburg.nl/_mannenkliniek/images/erect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51" y="5277048"/>
            <a:ext cx="3077121" cy="146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936104"/>
          </a:xfrm>
        </p:spPr>
        <p:txBody>
          <a:bodyPr>
            <a:normAutofit/>
          </a:bodyPr>
          <a:lstStyle/>
          <a:p>
            <a:r>
              <a:rPr lang="nl-NL" dirty="0"/>
              <a:t>Hygiëne</a:t>
            </a:r>
          </a:p>
        </p:txBody>
      </p:sp>
      <p:sp>
        <p:nvSpPr>
          <p:cNvPr id="3" name="Tijdelijke aanduiding voor inhoud 2"/>
          <p:cNvSpPr>
            <a:spLocks noGrp="1"/>
          </p:cNvSpPr>
          <p:nvPr>
            <p:ph idx="1"/>
          </p:nvPr>
        </p:nvSpPr>
        <p:spPr>
          <a:xfrm>
            <a:off x="457200" y="1124744"/>
            <a:ext cx="8229600" cy="5199856"/>
          </a:xfrm>
        </p:spPr>
        <p:txBody>
          <a:bodyPr>
            <a:normAutofit lnSpcReduction="10000"/>
          </a:bodyPr>
          <a:lstStyle/>
          <a:p>
            <a:r>
              <a:rPr lang="nl-NL" dirty="0"/>
              <a:t>In de puberteit gaat je lichaam anders werken.</a:t>
            </a:r>
          </a:p>
          <a:p>
            <a:r>
              <a:rPr lang="nl-NL" dirty="0"/>
              <a:t>Vanaf begin van de puberteit gaat men meer zweten. Zweet gaat meer afvalstoffen uit het lichaam verwijderen. Zweet gaat snel vervelend ruiken.</a:t>
            </a:r>
          </a:p>
          <a:p>
            <a:r>
              <a:rPr lang="nl-NL" dirty="0"/>
              <a:t>Talgafscheiding (vet om de huid soepel te houden) in het gezicht, rug en geslachtsorganen. </a:t>
            </a:r>
          </a:p>
          <a:p>
            <a:r>
              <a:rPr lang="nl-NL" dirty="0"/>
              <a:t>Zorg voor goede reiniging van je lichaam. </a:t>
            </a:r>
          </a:p>
          <a:p>
            <a:pPr marL="0" indent="0">
              <a:buNone/>
            </a:pPr>
            <a:r>
              <a:rPr lang="nl-NL" dirty="0"/>
              <a:t>   Besteed hierbij ook vooral aandacht aan   </a:t>
            </a:r>
          </a:p>
          <a:p>
            <a:pPr marL="0" indent="0">
              <a:buNone/>
            </a:pPr>
            <a:r>
              <a:rPr lang="nl-NL" dirty="0"/>
              <a:t>   bovengenoemde lichaamsdelen, </a:t>
            </a:r>
          </a:p>
          <a:p>
            <a:pPr marL="0" indent="0">
              <a:buNone/>
            </a:pPr>
            <a:r>
              <a:rPr lang="nl-NL" dirty="0"/>
              <a:t>   om de kans op ontstekingen te verminderen.</a:t>
            </a:r>
          </a:p>
          <a:p>
            <a:r>
              <a:rPr lang="nl-NL" dirty="0"/>
              <a:t>Als je je met zeep wast, was je dan met een PH-neutrale zeep, en verwijder de zeep heel goed.</a:t>
            </a:r>
          </a:p>
          <a:p>
            <a:endParaRPr lang="nl-NL" dirty="0"/>
          </a:p>
          <a:p>
            <a:endParaRPr lang="nl-NL" dirty="0"/>
          </a:p>
        </p:txBody>
      </p:sp>
    </p:spTree>
    <p:extLst>
      <p:ext uri="{BB962C8B-B14F-4D97-AF65-F5344CB8AC3E}">
        <p14:creationId xmlns:p14="http://schemas.microsoft.com/office/powerpoint/2010/main" val="16430438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Acné</a:t>
            </a:r>
          </a:p>
        </p:txBody>
      </p:sp>
      <p:sp>
        <p:nvSpPr>
          <p:cNvPr id="3" name="Tijdelijke aanduiding voor inhoud 2"/>
          <p:cNvSpPr>
            <a:spLocks noGrp="1"/>
          </p:cNvSpPr>
          <p:nvPr>
            <p:ph idx="1"/>
          </p:nvPr>
        </p:nvSpPr>
        <p:spPr/>
        <p:txBody>
          <a:bodyPr/>
          <a:lstStyle/>
          <a:p>
            <a:endParaRPr lang="nl-NL" dirty="0"/>
          </a:p>
          <a:p>
            <a:endParaRPr lang="nl-NL" dirty="0"/>
          </a:p>
          <a:p>
            <a:endParaRPr lang="nl-NL" dirty="0"/>
          </a:p>
          <a:p>
            <a:endParaRPr lang="nl-NL" dirty="0"/>
          </a:p>
          <a:p>
            <a:endParaRPr lang="nl-NL" dirty="0"/>
          </a:p>
          <a:p>
            <a:endParaRPr lang="nl-NL" dirty="0"/>
          </a:p>
          <a:p>
            <a:endParaRPr lang="nl-NL" dirty="0"/>
          </a:p>
          <a:p>
            <a:pPr marL="0" indent="0" algn="ctr">
              <a:buNone/>
            </a:pPr>
            <a:r>
              <a:rPr lang="nl-NL" dirty="0"/>
              <a:t>Puisten</a:t>
            </a:r>
          </a:p>
        </p:txBody>
      </p:sp>
      <p:pic>
        <p:nvPicPr>
          <p:cNvPr id="4" name="Afbeelding 3">
            <a:hlinkClick r:id="rId2"/>
          </p:cNvPr>
          <p:cNvPicPr>
            <a:picLocks noChangeAspect="1"/>
          </p:cNvPicPr>
          <p:nvPr/>
        </p:nvPicPr>
        <p:blipFill>
          <a:blip r:embed="rId3"/>
          <a:stretch>
            <a:fillRect/>
          </a:stretch>
        </p:blipFill>
        <p:spPr>
          <a:xfrm>
            <a:off x="2123728" y="1957779"/>
            <a:ext cx="5334000" cy="2886075"/>
          </a:xfrm>
          <a:prstGeom prst="rect">
            <a:avLst/>
          </a:prstGeom>
        </p:spPr>
      </p:pic>
    </p:spTree>
    <p:extLst>
      <p:ext uri="{BB962C8B-B14F-4D97-AF65-F5344CB8AC3E}">
        <p14:creationId xmlns:p14="http://schemas.microsoft.com/office/powerpoint/2010/main" val="112621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15060"/>
            <a:ext cx="8229600" cy="636680"/>
          </a:xfrm>
        </p:spPr>
        <p:txBody>
          <a:bodyPr>
            <a:normAutofit fontScale="90000"/>
          </a:bodyPr>
          <a:lstStyle/>
          <a:p>
            <a:r>
              <a:rPr lang="nl-NL" dirty="0"/>
              <a:t>Geestelijke veranderingen</a:t>
            </a:r>
          </a:p>
        </p:txBody>
      </p:sp>
      <p:sp>
        <p:nvSpPr>
          <p:cNvPr id="3" name="Tijdelijke aanduiding voor inhoud 2"/>
          <p:cNvSpPr>
            <a:spLocks noGrp="1"/>
          </p:cNvSpPr>
          <p:nvPr>
            <p:ph idx="1"/>
          </p:nvPr>
        </p:nvSpPr>
        <p:spPr>
          <a:xfrm>
            <a:off x="0" y="1412776"/>
            <a:ext cx="9144000" cy="4911824"/>
          </a:xfrm>
        </p:spPr>
        <p:txBody>
          <a:bodyPr>
            <a:normAutofit fontScale="92500" lnSpcReduction="10000"/>
          </a:bodyPr>
          <a:lstStyle/>
          <a:p>
            <a:r>
              <a:rPr lang="nl-NL" i="1" dirty="0"/>
              <a:t>           Filmpje 0.57 min.</a:t>
            </a:r>
          </a:p>
          <a:p>
            <a:endParaRPr lang="nl-NL" dirty="0"/>
          </a:p>
          <a:p>
            <a:r>
              <a:rPr lang="nl-NL" dirty="0"/>
              <a:t>Mede door veranderingen in de hersenen verandert het gedrag van pubers. </a:t>
            </a:r>
          </a:p>
          <a:p>
            <a:r>
              <a:rPr lang="nl-NL" dirty="0"/>
              <a:t>Veel stemmingswisselingen.</a:t>
            </a:r>
          </a:p>
          <a:p>
            <a:r>
              <a:rPr lang="nl-NL" dirty="0"/>
              <a:t>Vermogen om abstract te kunnen denken:</a:t>
            </a:r>
          </a:p>
          <a:p>
            <a:pPr marL="0" indent="0">
              <a:buNone/>
            </a:pPr>
            <a:r>
              <a:rPr lang="nl-NL" dirty="0"/>
              <a:t>	- situaties kunnen ‘indenken’</a:t>
            </a:r>
          </a:p>
          <a:p>
            <a:pPr marL="0" indent="0">
              <a:buNone/>
            </a:pPr>
            <a:r>
              <a:rPr lang="nl-NL" dirty="0"/>
              <a:t>	- Nadenken over zichzelf, toekomst en </a:t>
            </a:r>
          </a:p>
          <a:p>
            <a:pPr marL="0" indent="0">
              <a:buNone/>
            </a:pPr>
            <a:r>
              <a:rPr lang="nl-NL" dirty="0"/>
              <a:t>               plek in de wereld.</a:t>
            </a:r>
          </a:p>
          <a:p>
            <a:pPr marL="0" indent="0">
              <a:buNone/>
            </a:pPr>
            <a:r>
              <a:rPr lang="nl-NL" dirty="0"/>
              <a:t>	- Hierdoor coachvragen</a:t>
            </a:r>
          </a:p>
          <a:p>
            <a:r>
              <a:rPr lang="nl-NL" dirty="0"/>
              <a:t>Worden beïnvloed door vrienden en klasgenoten.</a:t>
            </a:r>
          </a:p>
          <a:p>
            <a:r>
              <a:rPr lang="nl-NL" dirty="0"/>
              <a:t>Ook het slaappatroon verandert. </a:t>
            </a:r>
          </a:p>
          <a:p>
            <a:endParaRPr lang="nl-NL" dirty="0"/>
          </a:p>
        </p:txBody>
      </p:sp>
      <p:pic>
        <p:nvPicPr>
          <p:cNvPr id="4" name="Afbeelding 3">
            <a:hlinkClick r:id="rId2"/>
          </p:cNvPr>
          <p:cNvPicPr>
            <a:picLocks noChangeAspect="1"/>
          </p:cNvPicPr>
          <p:nvPr/>
        </p:nvPicPr>
        <p:blipFill>
          <a:blip r:embed="rId3"/>
          <a:stretch>
            <a:fillRect/>
          </a:stretch>
        </p:blipFill>
        <p:spPr>
          <a:xfrm>
            <a:off x="3619686" y="876917"/>
            <a:ext cx="1904628" cy="1392937"/>
          </a:xfrm>
          <a:prstGeom prst="rect">
            <a:avLst/>
          </a:prstGeom>
        </p:spPr>
      </p:pic>
    </p:spTree>
    <p:extLst>
      <p:ext uri="{BB962C8B-B14F-4D97-AF65-F5344CB8AC3E}">
        <p14:creationId xmlns:p14="http://schemas.microsoft.com/office/powerpoint/2010/main" val="33861583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15060"/>
            <a:ext cx="8229600" cy="636680"/>
          </a:xfrm>
        </p:spPr>
        <p:txBody>
          <a:bodyPr>
            <a:normAutofit fontScale="90000"/>
          </a:bodyPr>
          <a:lstStyle/>
          <a:p>
            <a:r>
              <a:rPr lang="nl-NL" dirty="0"/>
              <a:t>Geestelijke veranderingen</a:t>
            </a:r>
          </a:p>
        </p:txBody>
      </p:sp>
      <p:sp>
        <p:nvSpPr>
          <p:cNvPr id="3" name="Tijdelijke aanduiding voor inhoud 2"/>
          <p:cNvSpPr>
            <a:spLocks noGrp="1"/>
          </p:cNvSpPr>
          <p:nvPr>
            <p:ph idx="1"/>
          </p:nvPr>
        </p:nvSpPr>
        <p:spPr>
          <a:xfrm>
            <a:off x="0" y="1412776"/>
            <a:ext cx="9144000" cy="4911824"/>
          </a:xfrm>
        </p:spPr>
        <p:txBody>
          <a:bodyPr>
            <a:normAutofit/>
          </a:bodyPr>
          <a:lstStyle/>
          <a:p>
            <a:r>
              <a:rPr lang="nl-NL" dirty="0"/>
              <a:t>Onze jeugd heeft tegenwoordig een sterke behoefte naar luxe, heeft slechte manieren, minachting voor het gezag en geen eerbied voor ouderen.</a:t>
            </a:r>
          </a:p>
          <a:p>
            <a:r>
              <a:rPr lang="nl-NL" dirty="0"/>
              <a:t>Ze geven de voorkeur aan kletspraatjes in plaats van training–jonge mensen … spreken hun ouders tegen … en tiranniseren hun leraren.</a:t>
            </a:r>
          </a:p>
          <a:p>
            <a:endParaRPr lang="nl-NL" sz="3200" b="1" i="1" dirty="0"/>
          </a:p>
          <a:p>
            <a:r>
              <a:rPr lang="nl-NL" sz="3200" b="1" i="1" dirty="0"/>
              <a:t>Wanneer is dit voor het eerst opgeschreven?</a:t>
            </a:r>
          </a:p>
          <a:p>
            <a:endParaRPr lang="nl-NL" sz="3200" b="1" i="1" dirty="0"/>
          </a:p>
          <a:p>
            <a:r>
              <a:rPr lang="nl-NL" dirty="0"/>
              <a:t>SOCRATES | 470 –399 Voor Christus.</a:t>
            </a:r>
            <a:endParaRPr lang="nl-NL" sz="3200" b="1" i="1" dirty="0"/>
          </a:p>
        </p:txBody>
      </p:sp>
      <p:pic>
        <p:nvPicPr>
          <p:cNvPr id="5" name="Afbeelding 4">
            <a:extLst>
              <a:ext uri="{FF2B5EF4-FFF2-40B4-BE49-F238E27FC236}">
                <a16:creationId xmlns:a16="http://schemas.microsoft.com/office/drawing/2014/main" id="{20E42FD0-593A-40D7-AA9C-59F338E3CBF0}"/>
              </a:ext>
            </a:extLst>
          </p:cNvPr>
          <p:cNvPicPr>
            <a:picLocks noChangeAspect="1"/>
          </p:cNvPicPr>
          <p:nvPr/>
        </p:nvPicPr>
        <p:blipFill>
          <a:blip r:embed="rId2"/>
          <a:stretch>
            <a:fillRect/>
          </a:stretch>
        </p:blipFill>
        <p:spPr>
          <a:xfrm>
            <a:off x="6444208" y="5157192"/>
            <a:ext cx="1698800" cy="1353516"/>
          </a:xfrm>
          <a:prstGeom prst="rect">
            <a:avLst/>
          </a:prstGeom>
        </p:spPr>
      </p:pic>
    </p:spTree>
    <p:extLst>
      <p:ext uri="{BB962C8B-B14F-4D97-AF65-F5344CB8AC3E}">
        <p14:creationId xmlns:p14="http://schemas.microsoft.com/office/powerpoint/2010/main" val="3649477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636680"/>
          </a:xfrm>
        </p:spPr>
        <p:txBody>
          <a:bodyPr>
            <a:normAutofit fontScale="90000"/>
          </a:bodyPr>
          <a:lstStyle/>
          <a:p>
            <a:r>
              <a:rPr lang="nl-NL" dirty="0"/>
              <a:t>Geestelijke veranderingen</a:t>
            </a:r>
          </a:p>
        </p:txBody>
      </p:sp>
      <p:sp>
        <p:nvSpPr>
          <p:cNvPr id="3" name="Tijdelijke aanduiding voor inhoud 2"/>
          <p:cNvSpPr>
            <a:spLocks noGrp="1"/>
          </p:cNvSpPr>
          <p:nvPr>
            <p:ph idx="1"/>
          </p:nvPr>
        </p:nvSpPr>
        <p:spPr>
          <a:xfrm>
            <a:off x="0" y="1412776"/>
            <a:ext cx="9144000" cy="4911824"/>
          </a:xfrm>
        </p:spPr>
        <p:txBody>
          <a:bodyPr>
            <a:normAutofit/>
          </a:bodyPr>
          <a:lstStyle/>
          <a:p>
            <a:r>
              <a:rPr lang="nl-NL" dirty="0"/>
              <a:t>Pubers richten zich op leeftijdsgenoten. Er wordt gekeken naar hun gedrag, vriendschappen en ideeën over hun toekomst.</a:t>
            </a:r>
          </a:p>
          <a:p>
            <a:r>
              <a:rPr lang="nl-NL" dirty="0"/>
              <a:t>Hoewel de leeftijd waarop de puberteit zichtbaar wordt begint per persoon verschilt, bij meisjes wordt dit gemiddeld 1 tot 2 jaar eerder zichtbaar dan bij jongens. (ook geestelijk)</a:t>
            </a:r>
          </a:p>
          <a:p>
            <a:r>
              <a:rPr lang="nl-NL" dirty="0"/>
              <a:t>Het gevolg is dat meisjes eerder omgaan met oudere jongens en niets hebben met jongens van hun leeftijd. Dit heeft ook te maken met dat meisjes een kortere puberteit hebben dan jongens en dus eerder volwassen zijn. </a:t>
            </a:r>
          </a:p>
          <a:p>
            <a:endParaRPr lang="nl-NL" dirty="0"/>
          </a:p>
        </p:txBody>
      </p:sp>
    </p:spTree>
    <p:extLst>
      <p:ext uri="{BB962C8B-B14F-4D97-AF65-F5344CB8AC3E}">
        <p14:creationId xmlns:p14="http://schemas.microsoft.com/office/powerpoint/2010/main" val="20970006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720080"/>
          </a:xfrm>
        </p:spPr>
        <p:txBody>
          <a:bodyPr>
            <a:normAutofit fontScale="90000"/>
          </a:bodyPr>
          <a:lstStyle/>
          <a:p>
            <a:r>
              <a:rPr lang="nl-NL" dirty="0"/>
              <a:t>Geestelijke veranderingen</a:t>
            </a:r>
          </a:p>
        </p:txBody>
      </p:sp>
      <p:sp>
        <p:nvSpPr>
          <p:cNvPr id="3" name="Tijdelijke aanduiding voor inhoud 2"/>
          <p:cNvSpPr>
            <a:spLocks noGrp="1"/>
          </p:cNvSpPr>
          <p:nvPr>
            <p:ph idx="1"/>
          </p:nvPr>
        </p:nvSpPr>
        <p:spPr>
          <a:xfrm>
            <a:off x="251520" y="908720"/>
            <a:ext cx="8712968" cy="5760640"/>
          </a:xfrm>
        </p:spPr>
        <p:txBody>
          <a:bodyPr>
            <a:normAutofit/>
          </a:bodyPr>
          <a:lstStyle/>
          <a:p>
            <a:r>
              <a:rPr lang="nl-NL" dirty="0"/>
              <a:t>Nadenken over zichzelf, toekomst, en plek in de wereld.</a:t>
            </a:r>
          </a:p>
          <a:p>
            <a:pPr marL="0" indent="0">
              <a:buNone/>
            </a:pPr>
            <a:r>
              <a:rPr lang="nl-NL" dirty="0"/>
              <a:t>    Hierdoor coachvragen:</a:t>
            </a:r>
          </a:p>
          <a:p>
            <a:pPr marL="0" indent="0">
              <a:buNone/>
            </a:pPr>
            <a:r>
              <a:rPr lang="nl-NL" dirty="0"/>
              <a:t>	- Wie ben ik?</a:t>
            </a:r>
          </a:p>
          <a:p>
            <a:pPr marL="0" indent="0">
              <a:buNone/>
            </a:pPr>
            <a:r>
              <a:rPr lang="nl-NL" dirty="0"/>
              <a:t>	- Wat kan ik?</a:t>
            </a:r>
          </a:p>
          <a:p>
            <a:pPr marL="0" indent="0">
              <a:buNone/>
            </a:pPr>
            <a:r>
              <a:rPr lang="nl-NL" dirty="0"/>
              <a:t>	- Wat wil ik?</a:t>
            </a:r>
          </a:p>
          <a:p>
            <a:pPr marL="0" indent="0">
              <a:buNone/>
            </a:pPr>
            <a:r>
              <a:rPr lang="nl-NL" dirty="0"/>
              <a:t>	- Ben ik wel aantrekkelijk?</a:t>
            </a:r>
          </a:p>
          <a:p>
            <a:pPr marL="0" indent="0">
              <a:buNone/>
            </a:pPr>
            <a:r>
              <a:rPr lang="nl-NL" dirty="0"/>
              <a:t>	- Hoor ik er wel bij?</a:t>
            </a:r>
          </a:p>
          <a:p>
            <a:r>
              <a:rPr lang="nl-NL" dirty="0"/>
              <a:t>Nadenken over relaties, had ik dit al niet moeten hebben?</a:t>
            </a:r>
          </a:p>
          <a:p>
            <a:r>
              <a:rPr lang="nl-NL" dirty="0"/>
              <a:t>Ontwikkeling eigen wil?</a:t>
            </a:r>
          </a:p>
          <a:p>
            <a:r>
              <a:rPr lang="nl-NL" dirty="0"/>
              <a:t>Eigen normen, waarden en grenzen ontwikkelen/uitproberen.</a:t>
            </a:r>
          </a:p>
        </p:txBody>
      </p:sp>
    </p:spTree>
    <p:extLst>
      <p:ext uri="{BB962C8B-B14F-4D97-AF65-F5344CB8AC3E}">
        <p14:creationId xmlns:p14="http://schemas.microsoft.com/office/powerpoint/2010/main" val="2271418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80728"/>
          </a:xfrm>
        </p:spPr>
        <p:txBody>
          <a:bodyPr>
            <a:normAutofit/>
          </a:bodyPr>
          <a:lstStyle/>
          <a:p>
            <a:r>
              <a:rPr lang="nl-NL" dirty="0"/>
              <a:t>Tijdslijn  van 0 tot 80</a:t>
            </a:r>
          </a:p>
        </p:txBody>
      </p:sp>
      <p:sp>
        <p:nvSpPr>
          <p:cNvPr id="4" name="Tijdelijke aanduiding voor inhoud 3"/>
          <p:cNvSpPr>
            <a:spLocks noGrp="1"/>
          </p:cNvSpPr>
          <p:nvPr>
            <p:ph sz="half" idx="1"/>
          </p:nvPr>
        </p:nvSpPr>
        <p:spPr>
          <a:xfrm>
            <a:off x="179512" y="1052736"/>
            <a:ext cx="8640960" cy="5302189"/>
          </a:xfrm>
        </p:spPr>
        <p:txBody>
          <a:bodyPr numCol="2">
            <a:normAutofit/>
          </a:bodyPr>
          <a:lstStyle/>
          <a:p>
            <a:r>
              <a:rPr lang="nl-NL" dirty="0"/>
              <a:t>Baby</a:t>
            </a:r>
          </a:p>
          <a:p>
            <a:r>
              <a:rPr lang="nl-NL" dirty="0"/>
              <a:t>Dreumes</a:t>
            </a:r>
          </a:p>
          <a:p>
            <a:r>
              <a:rPr lang="nl-NL" dirty="0"/>
              <a:t>Peuter</a:t>
            </a:r>
          </a:p>
          <a:p>
            <a:r>
              <a:rPr lang="nl-NL" dirty="0"/>
              <a:t>Kleuter</a:t>
            </a:r>
          </a:p>
          <a:p>
            <a:r>
              <a:rPr lang="nl-NL" dirty="0"/>
              <a:t>Kind</a:t>
            </a:r>
          </a:p>
          <a:p>
            <a:r>
              <a:rPr lang="nl-NL" dirty="0"/>
              <a:t>Puberteit</a:t>
            </a:r>
          </a:p>
          <a:p>
            <a:r>
              <a:rPr lang="nl-NL" dirty="0"/>
              <a:t>Volwassenheid	</a:t>
            </a:r>
          </a:p>
          <a:p>
            <a:endParaRPr lang="nl-NL" dirty="0"/>
          </a:p>
          <a:p>
            <a:endParaRPr lang="nl-NL" dirty="0"/>
          </a:p>
          <a:p>
            <a:endParaRPr lang="nl-NL" dirty="0"/>
          </a:p>
          <a:p>
            <a:endParaRPr lang="nl-NL" dirty="0"/>
          </a:p>
          <a:p>
            <a:r>
              <a:rPr lang="nl-NL" dirty="0"/>
              <a:t>Tot +/- 1 jaar </a:t>
            </a:r>
          </a:p>
          <a:p>
            <a:r>
              <a:rPr lang="nl-NL" dirty="0"/>
              <a:t>1 tot 2 jaar</a:t>
            </a:r>
          </a:p>
          <a:p>
            <a:r>
              <a:rPr lang="nl-NL" dirty="0"/>
              <a:t>1,5 tot 4 jaar</a:t>
            </a:r>
          </a:p>
          <a:p>
            <a:r>
              <a:rPr lang="nl-NL" dirty="0"/>
              <a:t>4 tot 6 jaar</a:t>
            </a:r>
          </a:p>
          <a:p>
            <a:r>
              <a:rPr lang="nl-NL" dirty="0"/>
              <a:t>6 tot 10 jaar</a:t>
            </a:r>
          </a:p>
          <a:p>
            <a:r>
              <a:rPr lang="nl-NL" dirty="0"/>
              <a:t>10 – 25 jaar</a:t>
            </a:r>
          </a:p>
          <a:p>
            <a:r>
              <a:rPr lang="nl-NL" dirty="0"/>
              <a:t>v.a. 25 jaar</a:t>
            </a:r>
          </a:p>
        </p:txBody>
      </p:sp>
    </p:spTree>
    <p:extLst>
      <p:ext uri="{BB962C8B-B14F-4D97-AF65-F5344CB8AC3E}">
        <p14:creationId xmlns:p14="http://schemas.microsoft.com/office/powerpoint/2010/main" val="83002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anim calcmode="lin" valueType="num">
                                      <p:cBhvr additive="base">
                                        <p:cTn id="4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 calcmode="lin" valueType="num">
                                      <p:cBhvr additive="base">
                                        <p:cTn id="5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13" end="13"/>
                                            </p:txEl>
                                          </p:spTgt>
                                        </p:tgtEl>
                                        <p:attrNameLst>
                                          <p:attrName>style.visibility</p:attrName>
                                        </p:attrNameLst>
                                      </p:cBhvr>
                                      <p:to>
                                        <p:strVal val="visible"/>
                                      </p:to>
                                    </p:set>
                                    <p:anim calcmode="lin" valueType="num">
                                      <p:cBhvr additive="base">
                                        <p:cTn id="6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14" end="14"/>
                                            </p:txEl>
                                          </p:spTgt>
                                        </p:tgtEl>
                                        <p:attrNameLst>
                                          <p:attrName>style.visibility</p:attrName>
                                        </p:attrNameLst>
                                      </p:cBhvr>
                                      <p:to>
                                        <p:strVal val="visible"/>
                                      </p:to>
                                    </p:set>
                                    <p:anim calcmode="lin" valueType="num">
                                      <p:cBhvr additive="base">
                                        <p:cTn id="67"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15" end="15"/>
                                            </p:txEl>
                                          </p:spTgt>
                                        </p:tgtEl>
                                        <p:attrNameLst>
                                          <p:attrName>style.visibility</p:attrName>
                                        </p:attrNameLst>
                                      </p:cBhvr>
                                      <p:to>
                                        <p:strVal val="visible"/>
                                      </p:to>
                                    </p:set>
                                    <p:anim calcmode="lin" valueType="num">
                                      <p:cBhvr additive="base">
                                        <p:cTn id="73"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16" end="16"/>
                                            </p:txEl>
                                          </p:spTgt>
                                        </p:tgtEl>
                                        <p:attrNameLst>
                                          <p:attrName>style.visibility</p:attrName>
                                        </p:attrNameLst>
                                      </p:cBhvr>
                                      <p:to>
                                        <p:strVal val="visible"/>
                                      </p:to>
                                    </p:set>
                                    <p:anim calcmode="lin" valueType="num">
                                      <p:cBhvr additive="base">
                                        <p:cTn id="79"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17" end="17"/>
                                            </p:txEl>
                                          </p:spTgt>
                                        </p:tgtEl>
                                        <p:attrNameLst>
                                          <p:attrName>style.visibility</p:attrName>
                                        </p:attrNameLst>
                                      </p:cBhvr>
                                      <p:to>
                                        <p:strVal val="visible"/>
                                      </p:to>
                                    </p:set>
                                    <p:anim calcmode="lin" valueType="num">
                                      <p:cBhvr additive="base">
                                        <p:cTn id="85"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866360"/>
          </a:xfrm>
        </p:spPr>
        <p:txBody>
          <a:bodyPr>
            <a:normAutofit/>
          </a:bodyPr>
          <a:lstStyle/>
          <a:p>
            <a:r>
              <a:rPr lang="nl-NL" dirty="0"/>
              <a:t>Puberteit</a:t>
            </a:r>
          </a:p>
        </p:txBody>
      </p:sp>
      <p:sp>
        <p:nvSpPr>
          <p:cNvPr id="3" name="Tijdelijke aanduiding voor inhoud 2"/>
          <p:cNvSpPr>
            <a:spLocks noGrp="1"/>
          </p:cNvSpPr>
          <p:nvPr>
            <p:ph idx="1"/>
          </p:nvPr>
        </p:nvSpPr>
        <p:spPr>
          <a:xfrm>
            <a:off x="467544" y="1124744"/>
            <a:ext cx="8352928" cy="5328592"/>
          </a:xfrm>
        </p:spPr>
        <p:txBody>
          <a:bodyPr>
            <a:normAutofit/>
          </a:bodyPr>
          <a:lstStyle/>
          <a:p>
            <a:r>
              <a:rPr lang="nl-NL" dirty="0"/>
              <a:t>Tijdens de puberteit (waaronder tegenwoordig meestal de periode tussen 10 en 25 jaar wordt verstaan) ontwikkelen kinderen zich tot volwassenen. Ze worden in maatschappelijk en lichamelijk opzicht volwassen. Ze worden in deze periode geslachtsrijp en sociaal onafhankelijk. De puber wordt zich steeds meer bewust van wie hij of zij is en leert vertrouwensrelaties aan te gaan met mensen buiten het gezin.</a:t>
            </a:r>
          </a:p>
          <a:p>
            <a:endParaRPr lang="nl-NL" dirty="0"/>
          </a:p>
          <a:p>
            <a:endParaRPr lang="nl-NL" dirty="0"/>
          </a:p>
        </p:txBody>
      </p:sp>
      <p:pic>
        <p:nvPicPr>
          <p:cNvPr id="5" name="Afbeelding 4">
            <a:extLst>
              <a:ext uri="{FF2B5EF4-FFF2-40B4-BE49-F238E27FC236}">
                <a16:creationId xmlns:a16="http://schemas.microsoft.com/office/drawing/2014/main" id="{1F764D3C-0D1F-40DF-AC93-4D46A44E4C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399" y="4005064"/>
            <a:ext cx="2588693" cy="2592288"/>
          </a:xfrm>
          <a:prstGeom prst="rect">
            <a:avLst/>
          </a:prstGeom>
        </p:spPr>
      </p:pic>
      <p:cxnSp>
        <p:nvCxnSpPr>
          <p:cNvPr id="6" name="Rechte verbindingslijn 5">
            <a:extLst>
              <a:ext uri="{FF2B5EF4-FFF2-40B4-BE49-F238E27FC236}">
                <a16:creationId xmlns:a16="http://schemas.microsoft.com/office/drawing/2014/main" id="{12E563D3-CC95-4E17-A85C-2767965E4AFE}"/>
              </a:ext>
            </a:extLst>
          </p:cNvPr>
          <p:cNvCxnSpPr/>
          <p:nvPr/>
        </p:nvCxnSpPr>
        <p:spPr>
          <a:xfrm>
            <a:off x="3419872" y="1916832"/>
            <a:ext cx="1728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300BD38C-E123-4FF4-A6FE-68D5E5128A54}"/>
              </a:ext>
            </a:extLst>
          </p:cNvPr>
          <p:cNvCxnSpPr/>
          <p:nvPr/>
        </p:nvCxnSpPr>
        <p:spPr>
          <a:xfrm>
            <a:off x="2627784" y="2276872"/>
            <a:ext cx="43924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B17DA06E-AE69-4703-913E-5EEFE2662F61}"/>
              </a:ext>
            </a:extLst>
          </p:cNvPr>
          <p:cNvCxnSpPr/>
          <p:nvPr/>
        </p:nvCxnSpPr>
        <p:spPr>
          <a:xfrm>
            <a:off x="4572000" y="3140968"/>
            <a:ext cx="3384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20F929F0-7F6D-48C8-B2DA-20CA5EEDEC02}"/>
              </a:ext>
            </a:extLst>
          </p:cNvPr>
          <p:cNvCxnSpPr/>
          <p:nvPr/>
        </p:nvCxnSpPr>
        <p:spPr>
          <a:xfrm>
            <a:off x="827584" y="3573016"/>
            <a:ext cx="1944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7BBFD7E8-D0F8-4D49-8684-5934ED46BE1F}"/>
              </a:ext>
            </a:extLst>
          </p:cNvPr>
          <p:cNvCxnSpPr/>
          <p:nvPr/>
        </p:nvCxnSpPr>
        <p:spPr>
          <a:xfrm>
            <a:off x="1403648" y="4005064"/>
            <a:ext cx="2016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0419A368-A1F3-4CDC-B785-D87845A1310A}"/>
              </a:ext>
            </a:extLst>
          </p:cNvPr>
          <p:cNvCxnSpPr>
            <a:cxnSpLocks/>
            <a:endCxn id="5" idx="0"/>
          </p:cNvCxnSpPr>
          <p:nvPr/>
        </p:nvCxnSpPr>
        <p:spPr>
          <a:xfrm>
            <a:off x="4644008" y="3986768"/>
            <a:ext cx="2905738" cy="182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76265F42-CB0B-4E14-B859-784D929E295C}"/>
              </a:ext>
            </a:extLst>
          </p:cNvPr>
          <p:cNvCxnSpPr/>
          <p:nvPr/>
        </p:nvCxnSpPr>
        <p:spPr>
          <a:xfrm>
            <a:off x="2195736" y="4365104"/>
            <a:ext cx="35283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208" y="21497"/>
            <a:ext cx="8229600" cy="866360"/>
          </a:xfrm>
        </p:spPr>
        <p:txBody>
          <a:bodyPr>
            <a:normAutofit/>
          </a:bodyPr>
          <a:lstStyle/>
          <a:p>
            <a:r>
              <a:rPr lang="nl-NL" dirty="0"/>
              <a:t>Adolescentieperiode</a:t>
            </a:r>
          </a:p>
        </p:txBody>
      </p:sp>
      <p:sp>
        <p:nvSpPr>
          <p:cNvPr id="3" name="Tijdelijke aanduiding voor inhoud 2"/>
          <p:cNvSpPr>
            <a:spLocks noGrp="1"/>
          </p:cNvSpPr>
          <p:nvPr>
            <p:ph idx="1"/>
          </p:nvPr>
        </p:nvSpPr>
        <p:spPr>
          <a:xfrm>
            <a:off x="467544" y="887857"/>
            <a:ext cx="8352928" cy="1368152"/>
          </a:xfrm>
        </p:spPr>
        <p:txBody>
          <a:bodyPr>
            <a:normAutofit/>
          </a:bodyPr>
          <a:lstStyle/>
          <a:p>
            <a:r>
              <a:rPr lang="nl-NL" dirty="0"/>
              <a:t>De puberteit start met de veranderende melatonine in de pijnappelklier</a:t>
            </a:r>
          </a:p>
          <a:p>
            <a:r>
              <a:rPr lang="nl-NL" dirty="0"/>
              <a:t>Je bent puber tot je cortex uit gegroeid is</a:t>
            </a:r>
          </a:p>
          <a:p>
            <a:endParaRPr lang="nl-NL" dirty="0"/>
          </a:p>
          <a:p>
            <a:endParaRPr lang="nl-NL" dirty="0"/>
          </a:p>
        </p:txBody>
      </p:sp>
      <p:pic>
        <p:nvPicPr>
          <p:cNvPr id="4" name="Afbeelding 3">
            <a:extLst>
              <a:ext uri="{FF2B5EF4-FFF2-40B4-BE49-F238E27FC236}">
                <a16:creationId xmlns:a16="http://schemas.microsoft.com/office/drawing/2014/main" id="{395BE55D-AC2C-42D8-BB5B-9492DE48ADF6}"/>
              </a:ext>
            </a:extLst>
          </p:cNvPr>
          <p:cNvPicPr>
            <a:picLocks noChangeAspect="1"/>
          </p:cNvPicPr>
          <p:nvPr/>
        </p:nvPicPr>
        <p:blipFill>
          <a:blip r:embed="rId2"/>
          <a:stretch>
            <a:fillRect/>
          </a:stretch>
        </p:blipFill>
        <p:spPr>
          <a:xfrm>
            <a:off x="1583668" y="2248688"/>
            <a:ext cx="6120680" cy="4431114"/>
          </a:xfrm>
          <a:prstGeom prst="rect">
            <a:avLst/>
          </a:prstGeom>
        </p:spPr>
      </p:pic>
      <p:sp>
        <p:nvSpPr>
          <p:cNvPr id="6" name="Ovaal 5">
            <a:extLst>
              <a:ext uri="{FF2B5EF4-FFF2-40B4-BE49-F238E27FC236}">
                <a16:creationId xmlns:a16="http://schemas.microsoft.com/office/drawing/2014/main" id="{0D2BCB21-8720-48C4-B580-0EF4B05925FB}"/>
              </a:ext>
            </a:extLst>
          </p:cNvPr>
          <p:cNvSpPr/>
          <p:nvPr/>
        </p:nvSpPr>
        <p:spPr>
          <a:xfrm>
            <a:off x="2123728" y="5013176"/>
            <a:ext cx="115212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Vrije vorm: vorm 6">
            <a:extLst>
              <a:ext uri="{FF2B5EF4-FFF2-40B4-BE49-F238E27FC236}">
                <a16:creationId xmlns:a16="http://schemas.microsoft.com/office/drawing/2014/main" id="{230B98D7-CDBF-47EF-94B0-8B59D2031FFA}"/>
              </a:ext>
            </a:extLst>
          </p:cNvPr>
          <p:cNvSpPr/>
          <p:nvPr/>
        </p:nvSpPr>
        <p:spPr>
          <a:xfrm>
            <a:off x="3038475" y="3005138"/>
            <a:ext cx="2676525" cy="2023605"/>
          </a:xfrm>
          <a:custGeom>
            <a:avLst/>
            <a:gdLst>
              <a:gd name="connsiteX0" fmla="*/ 804863 w 2676525"/>
              <a:gd name="connsiteY0" fmla="*/ 2019300 h 2023605"/>
              <a:gd name="connsiteX1" fmla="*/ 571500 w 2676525"/>
              <a:gd name="connsiteY1" fmla="*/ 2019300 h 2023605"/>
              <a:gd name="connsiteX2" fmla="*/ 523875 w 2676525"/>
              <a:gd name="connsiteY2" fmla="*/ 2005012 h 2023605"/>
              <a:gd name="connsiteX3" fmla="*/ 509588 w 2676525"/>
              <a:gd name="connsiteY3" fmla="*/ 2000250 h 2023605"/>
              <a:gd name="connsiteX4" fmla="*/ 495300 w 2676525"/>
              <a:gd name="connsiteY4" fmla="*/ 1990725 h 2023605"/>
              <a:gd name="connsiteX5" fmla="*/ 466725 w 2676525"/>
              <a:gd name="connsiteY5" fmla="*/ 1981200 h 2023605"/>
              <a:gd name="connsiteX6" fmla="*/ 423863 w 2676525"/>
              <a:gd name="connsiteY6" fmla="*/ 1966912 h 2023605"/>
              <a:gd name="connsiteX7" fmla="*/ 395288 w 2676525"/>
              <a:gd name="connsiteY7" fmla="*/ 1957387 h 2023605"/>
              <a:gd name="connsiteX8" fmla="*/ 381000 w 2676525"/>
              <a:gd name="connsiteY8" fmla="*/ 1952625 h 2023605"/>
              <a:gd name="connsiteX9" fmla="*/ 371475 w 2676525"/>
              <a:gd name="connsiteY9" fmla="*/ 1938337 h 2023605"/>
              <a:gd name="connsiteX10" fmla="*/ 357188 w 2676525"/>
              <a:gd name="connsiteY10" fmla="*/ 1928812 h 2023605"/>
              <a:gd name="connsiteX11" fmla="*/ 342900 w 2676525"/>
              <a:gd name="connsiteY11" fmla="*/ 1914525 h 2023605"/>
              <a:gd name="connsiteX12" fmla="*/ 328613 w 2676525"/>
              <a:gd name="connsiteY12" fmla="*/ 1905000 h 2023605"/>
              <a:gd name="connsiteX13" fmla="*/ 300038 w 2676525"/>
              <a:gd name="connsiteY13" fmla="*/ 1885950 h 2023605"/>
              <a:gd name="connsiteX14" fmla="*/ 290513 w 2676525"/>
              <a:gd name="connsiteY14" fmla="*/ 1871662 h 2023605"/>
              <a:gd name="connsiteX15" fmla="*/ 276225 w 2676525"/>
              <a:gd name="connsiteY15" fmla="*/ 1866900 h 2023605"/>
              <a:gd name="connsiteX16" fmla="*/ 247650 w 2676525"/>
              <a:gd name="connsiteY16" fmla="*/ 1847850 h 2023605"/>
              <a:gd name="connsiteX17" fmla="*/ 247650 w 2676525"/>
              <a:gd name="connsiteY17" fmla="*/ 1847850 h 2023605"/>
              <a:gd name="connsiteX18" fmla="*/ 219075 w 2676525"/>
              <a:gd name="connsiteY18" fmla="*/ 1824037 h 2023605"/>
              <a:gd name="connsiteX19" fmla="*/ 200025 w 2676525"/>
              <a:gd name="connsiteY19" fmla="*/ 1800225 h 2023605"/>
              <a:gd name="connsiteX20" fmla="*/ 180975 w 2676525"/>
              <a:gd name="connsiteY20" fmla="*/ 1771650 h 2023605"/>
              <a:gd name="connsiteX21" fmla="*/ 171450 w 2676525"/>
              <a:gd name="connsiteY21" fmla="*/ 1757362 h 2023605"/>
              <a:gd name="connsiteX22" fmla="*/ 161925 w 2676525"/>
              <a:gd name="connsiteY22" fmla="*/ 1743075 h 2023605"/>
              <a:gd name="connsiteX23" fmla="*/ 157163 w 2676525"/>
              <a:gd name="connsiteY23" fmla="*/ 1728787 h 2023605"/>
              <a:gd name="connsiteX24" fmla="*/ 138113 w 2676525"/>
              <a:gd name="connsiteY24" fmla="*/ 1700212 h 2023605"/>
              <a:gd name="connsiteX25" fmla="*/ 133350 w 2676525"/>
              <a:gd name="connsiteY25" fmla="*/ 1685925 h 2023605"/>
              <a:gd name="connsiteX26" fmla="*/ 114300 w 2676525"/>
              <a:gd name="connsiteY26" fmla="*/ 1657350 h 2023605"/>
              <a:gd name="connsiteX27" fmla="*/ 104775 w 2676525"/>
              <a:gd name="connsiteY27" fmla="*/ 1643062 h 2023605"/>
              <a:gd name="connsiteX28" fmla="*/ 95250 w 2676525"/>
              <a:gd name="connsiteY28" fmla="*/ 1614487 h 2023605"/>
              <a:gd name="connsiteX29" fmla="*/ 90488 w 2676525"/>
              <a:gd name="connsiteY29" fmla="*/ 1590675 h 2023605"/>
              <a:gd name="connsiteX30" fmla="*/ 80963 w 2676525"/>
              <a:gd name="connsiteY30" fmla="*/ 1562100 h 2023605"/>
              <a:gd name="connsiteX31" fmla="*/ 71438 w 2676525"/>
              <a:gd name="connsiteY31" fmla="*/ 1547812 h 2023605"/>
              <a:gd name="connsiteX32" fmla="*/ 47625 w 2676525"/>
              <a:gd name="connsiteY32" fmla="*/ 1504950 h 2023605"/>
              <a:gd name="connsiteX33" fmla="*/ 38100 w 2676525"/>
              <a:gd name="connsiteY33" fmla="*/ 1471612 h 2023605"/>
              <a:gd name="connsiteX34" fmla="*/ 33338 w 2676525"/>
              <a:gd name="connsiteY34" fmla="*/ 1428750 h 2023605"/>
              <a:gd name="connsiteX35" fmla="*/ 23813 w 2676525"/>
              <a:gd name="connsiteY35" fmla="*/ 1400175 h 2023605"/>
              <a:gd name="connsiteX36" fmla="*/ 19050 w 2676525"/>
              <a:gd name="connsiteY36" fmla="*/ 1385887 h 2023605"/>
              <a:gd name="connsiteX37" fmla="*/ 9525 w 2676525"/>
              <a:gd name="connsiteY37" fmla="*/ 1304925 h 2023605"/>
              <a:gd name="connsiteX38" fmla="*/ 4763 w 2676525"/>
              <a:gd name="connsiteY38" fmla="*/ 1281112 h 2023605"/>
              <a:gd name="connsiteX39" fmla="*/ 0 w 2676525"/>
              <a:gd name="connsiteY39" fmla="*/ 1266825 h 2023605"/>
              <a:gd name="connsiteX40" fmla="*/ 4763 w 2676525"/>
              <a:gd name="connsiteY40" fmla="*/ 1047750 h 2023605"/>
              <a:gd name="connsiteX41" fmla="*/ 9525 w 2676525"/>
              <a:gd name="connsiteY41" fmla="*/ 1033462 h 2023605"/>
              <a:gd name="connsiteX42" fmla="*/ 14288 w 2676525"/>
              <a:gd name="connsiteY42" fmla="*/ 1009650 h 2023605"/>
              <a:gd name="connsiteX43" fmla="*/ 19050 w 2676525"/>
              <a:gd name="connsiteY43" fmla="*/ 990600 h 2023605"/>
              <a:gd name="connsiteX44" fmla="*/ 28575 w 2676525"/>
              <a:gd name="connsiteY44" fmla="*/ 928687 h 2023605"/>
              <a:gd name="connsiteX45" fmla="*/ 33338 w 2676525"/>
              <a:gd name="connsiteY45" fmla="*/ 885825 h 2023605"/>
              <a:gd name="connsiteX46" fmla="*/ 42863 w 2676525"/>
              <a:gd name="connsiteY46" fmla="*/ 857250 h 2023605"/>
              <a:gd name="connsiteX47" fmla="*/ 52388 w 2676525"/>
              <a:gd name="connsiteY47" fmla="*/ 790575 h 2023605"/>
              <a:gd name="connsiteX48" fmla="*/ 57150 w 2676525"/>
              <a:gd name="connsiteY48" fmla="*/ 771525 h 2023605"/>
              <a:gd name="connsiteX49" fmla="*/ 66675 w 2676525"/>
              <a:gd name="connsiteY49" fmla="*/ 742950 h 2023605"/>
              <a:gd name="connsiteX50" fmla="*/ 76200 w 2676525"/>
              <a:gd name="connsiteY50" fmla="*/ 714375 h 2023605"/>
              <a:gd name="connsiteX51" fmla="*/ 90488 w 2676525"/>
              <a:gd name="connsiteY51" fmla="*/ 681037 h 2023605"/>
              <a:gd name="connsiteX52" fmla="*/ 95250 w 2676525"/>
              <a:gd name="connsiteY52" fmla="*/ 666750 h 2023605"/>
              <a:gd name="connsiteX53" fmla="*/ 109538 w 2676525"/>
              <a:gd name="connsiteY53" fmla="*/ 657225 h 2023605"/>
              <a:gd name="connsiteX54" fmla="*/ 128588 w 2676525"/>
              <a:gd name="connsiteY54" fmla="*/ 628650 h 2023605"/>
              <a:gd name="connsiteX55" fmla="*/ 133350 w 2676525"/>
              <a:gd name="connsiteY55" fmla="*/ 614362 h 2023605"/>
              <a:gd name="connsiteX56" fmla="*/ 142875 w 2676525"/>
              <a:gd name="connsiteY56" fmla="*/ 600075 h 2023605"/>
              <a:gd name="connsiteX57" fmla="*/ 147638 w 2676525"/>
              <a:gd name="connsiteY57" fmla="*/ 585787 h 2023605"/>
              <a:gd name="connsiteX58" fmla="*/ 166688 w 2676525"/>
              <a:gd name="connsiteY58" fmla="*/ 557212 h 2023605"/>
              <a:gd name="connsiteX59" fmla="*/ 190500 w 2676525"/>
              <a:gd name="connsiteY59" fmla="*/ 514350 h 2023605"/>
              <a:gd name="connsiteX60" fmla="*/ 204788 w 2676525"/>
              <a:gd name="connsiteY60" fmla="*/ 504825 h 2023605"/>
              <a:gd name="connsiteX61" fmla="*/ 214313 w 2676525"/>
              <a:gd name="connsiteY61" fmla="*/ 490537 h 2023605"/>
              <a:gd name="connsiteX62" fmla="*/ 228600 w 2676525"/>
              <a:gd name="connsiteY62" fmla="*/ 481012 h 2023605"/>
              <a:gd name="connsiteX63" fmla="*/ 261938 w 2676525"/>
              <a:gd name="connsiteY63" fmla="*/ 442912 h 2023605"/>
              <a:gd name="connsiteX64" fmla="*/ 271463 w 2676525"/>
              <a:gd name="connsiteY64" fmla="*/ 428625 h 2023605"/>
              <a:gd name="connsiteX65" fmla="*/ 285750 w 2676525"/>
              <a:gd name="connsiteY65" fmla="*/ 419100 h 2023605"/>
              <a:gd name="connsiteX66" fmla="*/ 290513 w 2676525"/>
              <a:gd name="connsiteY66" fmla="*/ 404812 h 2023605"/>
              <a:gd name="connsiteX67" fmla="*/ 314325 w 2676525"/>
              <a:gd name="connsiteY67" fmla="*/ 376237 h 2023605"/>
              <a:gd name="connsiteX68" fmla="*/ 328613 w 2676525"/>
              <a:gd name="connsiteY68" fmla="*/ 366712 h 2023605"/>
              <a:gd name="connsiteX69" fmla="*/ 352425 w 2676525"/>
              <a:gd name="connsiteY69" fmla="*/ 338137 h 2023605"/>
              <a:gd name="connsiteX70" fmla="*/ 366713 w 2676525"/>
              <a:gd name="connsiteY70" fmla="*/ 333375 h 2023605"/>
              <a:gd name="connsiteX71" fmla="*/ 381000 w 2676525"/>
              <a:gd name="connsiteY71" fmla="*/ 323850 h 2023605"/>
              <a:gd name="connsiteX72" fmla="*/ 409575 w 2676525"/>
              <a:gd name="connsiteY72" fmla="*/ 300037 h 2023605"/>
              <a:gd name="connsiteX73" fmla="*/ 433388 w 2676525"/>
              <a:gd name="connsiteY73" fmla="*/ 276225 h 2023605"/>
              <a:gd name="connsiteX74" fmla="*/ 476250 w 2676525"/>
              <a:gd name="connsiteY74" fmla="*/ 238125 h 2023605"/>
              <a:gd name="connsiteX75" fmla="*/ 504825 w 2676525"/>
              <a:gd name="connsiteY75" fmla="*/ 228600 h 2023605"/>
              <a:gd name="connsiteX76" fmla="*/ 533400 w 2676525"/>
              <a:gd name="connsiteY76" fmla="*/ 219075 h 2023605"/>
              <a:gd name="connsiteX77" fmla="*/ 547688 w 2676525"/>
              <a:gd name="connsiteY77" fmla="*/ 214312 h 2023605"/>
              <a:gd name="connsiteX78" fmla="*/ 561975 w 2676525"/>
              <a:gd name="connsiteY78" fmla="*/ 204787 h 2023605"/>
              <a:gd name="connsiteX79" fmla="*/ 604838 w 2676525"/>
              <a:gd name="connsiteY79" fmla="*/ 190500 h 2023605"/>
              <a:gd name="connsiteX80" fmla="*/ 633413 w 2676525"/>
              <a:gd name="connsiteY80" fmla="*/ 180975 h 2023605"/>
              <a:gd name="connsiteX81" fmla="*/ 657225 w 2676525"/>
              <a:gd name="connsiteY81" fmla="*/ 176212 h 2023605"/>
              <a:gd name="connsiteX82" fmla="*/ 685800 w 2676525"/>
              <a:gd name="connsiteY82" fmla="*/ 166687 h 2023605"/>
              <a:gd name="connsiteX83" fmla="*/ 714375 w 2676525"/>
              <a:gd name="connsiteY83" fmla="*/ 147637 h 2023605"/>
              <a:gd name="connsiteX84" fmla="*/ 747713 w 2676525"/>
              <a:gd name="connsiteY84" fmla="*/ 138112 h 2023605"/>
              <a:gd name="connsiteX85" fmla="*/ 804863 w 2676525"/>
              <a:gd name="connsiteY85" fmla="*/ 100012 h 2023605"/>
              <a:gd name="connsiteX86" fmla="*/ 819150 w 2676525"/>
              <a:gd name="connsiteY86" fmla="*/ 90487 h 2023605"/>
              <a:gd name="connsiteX87" fmla="*/ 847725 w 2676525"/>
              <a:gd name="connsiteY87" fmla="*/ 80962 h 2023605"/>
              <a:gd name="connsiteX88" fmla="*/ 876300 w 2676525"/>
              <a:gd name="connsiteY88" fmla="*/ 66675 h 2023605"/>
              <a:gd name="connsiteX89" fmla="*/ 919163 w 2676525"/>
              <a:gd name="connsiteY89" fmla="*/ 57150 h 2023605"/>
              <a:gd name="connsiteX90" fmla="*/ 957263 w 2676525"/>
              <a:gd name="connsiteY90" fmla="*/ 47625 h 2023605"/>
              <a:gd name="connsiteX91" fmla="*/ 1019175 w 2676525"/>
              <a:gd name="connsiteY91" fmla="*/ 42862 h 2023605"/>
              <a:gd name="connsiteX92" fmla="*/ 1033463 w 2676525"/>
              <a:gd name="connsiteY92" fmla="*/ 33337 h 2023605"/>
              <a:gd name="connsiteX93" fmla="*/ 1081088 w 2676525"/>
              <a:gd name="connsiteY93" fmla="*/ 23812 h 2023605"/>
              <a:gd name="connsiteX94" fmla="*/ 1166813 w 2676525"/>
              <a:gd name="connsiteY94" fmla="*/ 9525 h 2023605"/>
              <a:gd name="connsiteX95" fmla="*/ 1328738 w 2676525"/>
              <a:gd name="connsiteY95" fmla="*/ 0 h 2023605"/>
              <a:gd name="connsiteX96" fmla="*/ 1566863 w 2676525"/>
              <a:gd name="connsiteY96" fmla="*/ 9525 h 2023605"/>
              <a:gd name="connsiteX97" fmla="*/ 1581150 w 2676525"/>
              <a:gd name="connsiteY97" fmla="*/ 14287 h 2023605"/>
              <a:gd name="connsiteX98" fmla="*/ 1600200 w 2676525"/>
              <a:gd name="connsiteY98" fmla="*/ 19050 h 2023605"/>
              <a:gd name="connsiteX99" fmla="*/ 1652588 w 2676525"/>
              <a:gd name="connsiteY99" fmla="*/ 23812 h 2023605"/>
              <a:gd name="connsiteX100" fmla="*/ 1676400 w 2676525"/>
              <a:gd name="connsiteY100" fmla="*/ 28575 h 2023605"/>
              <a:gd name="connsiteX101" fmla="*/ 1719263 w 2676525"/>
              <a:gd name="connsiteY101" fmla="*/ 38100 h 2023605"/>
              <a:gd name="connsiteX102" fmla="*/ 1747838 w 2676525"/>
              <a:gd name="connsiteY102" fmla="*/ 42862 h 2023605"/>
              <a:gd name="connsiteX103" fmla="*/ 1785938 w 2676525"/>
              <a:gd name="connsiteY103" fmla="*/ 52387 h 2023605"/>
              <a:gd name="connsiteX104" fmla="*/ 1838325 w 2676525"/>
              <a:gd name="connsiteY104" fmla="*/ 61912 h 2023605"/>
              <a:gd name="connsiteX105" fmla="*/ 1881188 w 2676525"/>
              <a:gd name="connsiteY105" fmla="*/ 71437 h 2023605"/>
              <a:gd name="connsiteX106" fmla="*/ 1895475 w 2676525"/>
              <a:gd name="connsiteY106" fmla="*/ 80962 h 2023605"/>
              <a:gd name="connsiteX107" fmla="*/ 1947863 w 2676525"/>
              <a:gd name="connsiteY107" fmla="*/ 90487 h 2023605"/>
              <a:gd name="connsiteX108" fmla="*/ 2000250 w 2676525"/>
              <a:gd name="connsiteY108" fmla="*/ 104775 h 2023605"/>
              <a:gd name="connsiteX109" fmla="*/ 2028825 w 2676525"/>
              <a:gd name="connsiteY109" fmla="*/ 114300 h 2023605"/>
              <a:gd name="connsiteX110" fmla="*/ 2071688 w 2676525"/>
              <a:gd name="connsiteY110" fmla="*/ 133350 h 2023605"/>
              <a:gd name="connsiteX111" fmla="*/ 2095500 w 2676525"/>
              <a:gd name="connsiteY111" fmla="*/ 138112 h 2023605"/>
              <a:gd name="connsiteX112" fmla="*/ 2109788 w 2676525"/>
              <a:gd name="connsiteY112" fmla="*/ 142875 h 2023605"/>
              <a:gd name="connsiteX113" fmla="*/ 2128838 w 2676525"/>
              <a:gd name="connsiteY113" fmla="*/ 147637 h 2023605"/>
              <a:gd name="connsiteX114" fmla="*/ 2143125 w 2676525"/>
              <a:gd name="connsiteY114" fmla="*/ 152400 h 2023605"/>
              <a:gd name="connsiteX115" fmla="*/ 2181225 w 2676525"/>
              <a:gd name="connsiteY115" fmla="*/ 161925 h 2023605"/>
              <a:gd name="connsiteX116" fmla="*/ 2209800 w 2676525"/>
              <a:gd name="connsiteY116" fmla="*/ 171450 h 2023605"/>
              <a:gd name="connsiteX117" fmla="*/ 2247900 w 2676525"/>
              <a:gd name="connsiteY117" fmla="*/ 180975 h 2023605"/>
              <a:gd name="connsiteX118" fmla="*/ 2276475 w 2676525"/>
              <a:gd name="connsiteY118" fmla="*/ 195262 h 2023605"/>
              <a:gd name="connsiteX119" fmla="*/ 2300288 w 2676525"/>
              <a:gd name="connsiteY119" fmla="*/ 214312 h 2023605"/>
              <a:gd name="connsiteX120" fmla="*/ 2309813 w 2676525"/>
              <a:gd name="connsiteY120" fmla="*/ 228600 h 2023605"/>
              <a:gd name="connsiteX121" fmla="*/ 2324100 w 2676525"/>
              <a:gd name="connsiteY121" fmla="*/ 238125 h 2023605"/>
              <a:gd name="connsiteX122" fmla="*/ 2333625 w 2676525"/>
              <a:gd name="connsiteY122" fmla="*/ 252412 h 2023605"/>
              <a:gd name="connsiteX123" fmla="*/ 2347913 w 2676525"/>
              <a:gd name="connsiteY123" fmla="*/ 257175 h 2023605"/>
              <a:gd name="connsiteX124" fmla="*/ 2366963 w 2676525"/>
              <a:gd name="connsiteY124" fmla="*/ 276225 h 2023605"/>
              <a:gd name="connsiteX125" fmla="*/ 2371725 w 2676525"/>
              <a:gd name="connsiteY125" fmla="*/ 290512 h 2023605"/>
              <a:gd name="connsiteX126" fmla="*/ 2400300 w 2676525"/>
              <a:gd name="connsiteY126" fmla="*/ 309562 h 2023605"/>
              <a:gd name="connsiteX127" fmla="*/ 2419350 w 2676525"/>
              <a:gd name="connsiteY127" fmla="*/ 333375 h 2023605"/>
              <a:gd name="connsiteX128" fmla="*/ 2438400 w 2676525"/>
              <a:gd name="connsiteY128" fmla="*/ 357187 h 2023605"/>
              <a:gd name="connsiteX129" fmla="*/ 2447925 w 2676525"/>
              <a:gd name="connsiteY129" fmla="*/ 371475 h 2023605"/>
              <a:gd name="connsiteX130" fmla="*/ 2452688 w 2676525"/>
              <a:gd name="connsiteY130" fmla="*/ 385762 h 2023605"/>
              <a:gd name="connsiteX131" fmla="*/ 2481263 w 2676525"/>
              <a:gd name="connsiteY131" fmla="*/ 404812 h 2023605"/>
              <a:gd name="connsiteX132" fmla="*/ 2495550 w 2676525"/>
              <a:gd name="connsiteY132" fmla="*/ 438150 h 2023605"/>
              <a:gd name="connsiteX133" fmla="*/ 2509838 w 2676525"/>
              <a:gd name="connsiteY133" fmla="*/ 452437 h 2023605"/>
              <a:gd name="connsiteX134" fmla="*/ 2528888 w 2676525"/>
              <a:gd name="connsiteY134" fmla="*/ 481012 h 2023605"/>
              <a:gd name="connsiteX135" fmla="*/ 2543175 w 2676525"/>
              <a:gd name="connsiteY135" fmla="*/ 509587 h 2023605"/>
              <a:gd name="connsiteX136" fmla="*/ 2557463 w 2676525"/>
              <a:gd name="connsiteY136" fmla="*/ 538162 h 2023605"/>
              <a:gd name="connsiteX137" fmla="*/ 2590800 w 2676525"/>
              <a:gd name="connsiteY137" fmla="*/ 581025 h 2023605"/>
              <a:gd name="connsiteX138" fmla="*/ 2595563 w 2676525"/>
              <a:gd name="connsiteY138" fmla="*/ 595312 h 2023605"/>
              <a:gd name="connsiteX139" fmla="*/ 2614613 w 2676525"/>
              <a:gd name="connsiteY139" fmla="*/ 623887 h 2023605"/>
              <a:gd name="connsiteX140" fmla="*/ 2624138 w 2676525"/>
              <a:gd name="connsiteY140" fmla="*/ 671512 h 2023605"/>
              <a:gd name="connsiteX141" fmla="*/ 2633663 w 2676525"/>
              <a:gd name="connsiteY141" fmla="*/ 704850 h 2023605"/>
              <a:gd name="connsiteX142" fmla="*/ 2643188 w 2676525"/>
              <a:gd name="connsiteY142" fmla="*/ 719137 h 2023605"/>
              <a:gd name="connsiteX143" fmla="*/ 2657475 w 2676525"/>
              <a:gd name="connsiteY143" fmla="*/ 757237 h 2023605"/>
              <a:gd name="connsiteX144" fmla="*/ 2667000 w 2676525"/>
              <a:gd name="connsiteY144" fmla="*/ 823912 h 2023605"/>
              <a:gd name="connsiteX145" fmla="*/ 2671763 w 2676525"/>
              <a:gd name="connsiteY145" fmla="*/ 838200 h 2023605"/>
              <a:gd name="connsiteX146" fmla="*/ 2676525 w 2676525"/>
              <a:gd name="connsiteY146" fmla="*/ 900112 h 2023605"/>
              <a:gd name="connsiteX147" fmla="*/ 2671763 w 2676525"/>
              <a:gd name="connsiteY147" fmla="*/ 1076325 h 2023605"/>
              <a:gd name="connsiteX148" fmla="*/ 2667000 w 2676525"/>
              <a:gd name="connsiteY148" fmla="*/ 1090612 h 2023605"/>
              <a:gd name="connsiteX149" fmla="*/ 2657475 w 2676525"/>
              <a:gd name="connsiteY149" fmla="*/ 1104900 h 2023605"/>
              <a:gd name="connsiteX150" fmla="*/ 2643188 w 2676525"/>
              <a:gd name="connsiteY150" fmla="*/ 1133475 h 2023605"/>
              <a:gd name="connsiteX151" fmla="*/ 2628900 w 2676525"/>
              <a:gd name="connsiteY151" fmla="*/ 1162050 h 2023605"/>
              <a:gd name="connsiteX152" fmla="*/ 2614613 w 2676525"/>
              <a:gd name="connsiteY152" fmla="*/ 1190625 h 2023605"/>
              <a:gd name="connsiteX153" fmla="*/ 2600325 w 2676525"/>
              <a:gd name="connsiteY153" fmla="*/ 1219200 h 2023605"/>
              <a:gd name="connsiteX154" fmla="*/ 2586038 w 2676525"/>
              <a:gd name="connsiteY154" fmla="*/ 1247775 h 2023605"/>
              <a:gd name="connsiteX155" fmla="*/ 2581275 w 2676525"/>
              <a:gd name="connsiteY155" fmla="*/ 1262062 h 2023605"/>
              <a:gd name="connsiteX156" fmla="*/ 2552700 w 2676525"/>
              <a:gd name="connsiteY156" fmla="*/ 1285875 h 2023605"/>
              <a:gd name="connsiteX157" fmla="*/ 2528888 w 2676525"/>
              <a:gd name="connsiteY157" fmla="*/ 1304925 h 2023605"/>
              <a:gd name="connsiteX158" fmla="*/ 2519363 w 2676525"/>
              <a:gd name="connsiteY158" fmla="*/ 1319212 h 2023605"/>
              <a:gd name="connsiteX159" fmla="*/ 2490788 w 2676525"/>
              <a:gd name="connsiteY159" fmla="*/ 1328737 h 2023605"/>
              <a:gd name="connsiteX160" fmla="*/ 2452688 w 2676525"/>
              <a:gd name="connsiteY160" fmla="*/ 1347787 h 2023605"/>
              <a:gd name="connsiteX161" fmla="*/ 2424113 w 2676525"/>
              <a:gd name="connsiteY161" fmla="*/ 1362075 h 2023605"/>
              <a:gd name="connsiteX162" fmla="*/ 2409825 w 2676525"/>
              <a:gd name="connsiteY162" fmla="*/ 1371600 h 2023605"/>
              <a:gd name="connsiteX163" fmla="*/ 2376488 w 2676525"/>
              <a:gd name="connsiteY163" fmla="*/ 1381125 h 2023605"/>
              <a:gd name="connsiteX164" fmla="*/ 2362200 w 2676525"/>
              <a:gd name="connsiteY164" fmla="*/ 1385887 h 2023605"/>
              <a:gd name="connsiteX165" fmla="*/ 2338388 w 2676525"/>
              <a:gd name="connsiteY165" fmla="*/ 1390650 h 2023605"/>
              <a:gd name="connsiteX166" fmla="*/ 2305050 w 2676525"/>
              <a:gd name="connsiteY166" fmla="*/ 1400175 h 2023605"/>
              <a:gd name="connsiteX167" fmla="*/ 2252663 w 2676525"/>
              <a:gd name="connsiteY167" fmla="*/ 1409700 h 2023605"/>
              <a:gd name="connsiteX168" fmla="*/ 2224088 w 2676525"/>
              <a:gd name="connsiteY168" fmla="*/ 1419225 h 2023605"/>
              <a:gd name="connsiteX169" fmla="*/ 2195513 w 2676525"/>
              <a:gd name="connsiteY169" fmla="*/ 1428750 h 2023605"/>
              <a:gd name="connsiteX170" fmla="*/ 2181225 w 2676525"/>
              <a:gd name="connsiteY170" fmla="*/ 1433512 h 2023605"/>
              <a:gd name="connsiteX171" fmla="*/ 2133600 w 2676525"/>
              <a:gd name="connsiteY171" fmla="*/ 1443037 h 2023605"/>
              <a:gd name="connsiteX172" fmla="*/ 2019300 w 2676525"/>
              <a:gd name="connsiteY172" fmla="*/ 1438275 h 2023605"/>
              <a:gd name="connsiteX173" fmla="*/ 1976438 w 2676525"/>
              <a:gd name="connsiteY173" fmla="*/ 1423987 h 2023605"/>
              <a:gd name="connsiteX174" fmla="*/ 1962150 w 2676525"/>
              <a:gd name="connsiteY174" fmla="*/ 1419225 h 2023605"/>
              <a:gd name="connsiteX175" fmla="*/ 1909763 w 2676525"/>
              <a:gd name="connsiteY175" fmla="*/ 1414462 h 2023605"/>
              <a:gd name="connsiteX176" fmla="*/ 1885950 w 2676525"/>
              <a:gd name="connsiteY176" fmla="*/ 1409700 h 2023605"/>
              <a:gd name="connsiteX177" fmla="*/ 1857375 w 2676525"/>
              <a:gd name="connsiteY177" fmla="*/ 1400175 h 2023605"/>
              <a:gd name="connsiteX178" fmla="*/ 1800225 w 2676525"/>
              <a:gd name="connsiteY178" fmla="*/ 1362075 h 2023605"/>
              <a:gd name="connsiteX179" fmla="*/ 1785938 w 2676525"/>
              <a:gd name="connsiteY179" fmla="*/ 1352550 h 2023605"/>
              <a:gd name="connsiteX180" fmla="*/ 1771650 w 2676525"/>
              <a:gd name="connsiteY180" fmla="*/ 1343025 h 2023605"/>
              <a:gd name="connsiteX181" fmla="*/ 1738313 w 2676525"/>
              <a:gd name="connsiteY181" fmla="*/ 1300162 h 2023605"/>
              <a:gd name="connsiteX182" fmla="*/ 1724025 w 2676525"/>
              <a:gd name="connsiteY182" fmla="*/ 1271587 h 2023605"/>
              <a:gd name="connsiteX183" fmla="*/ 1714500 w 2676525"/>
              <a:gd name="connsiteY183" fmla="*/ 1243012 h 2023605"/>
              <a:gd name="connsiteX184" fmla="*/ 1709738 w 2676525"/>
              <a:gd name="connsiteY184" fmla="*/ 1228725 h 2023605"/>
              <a:gd name="connsiteX185" fmla="*/ 1700213 w 2676525"/>
              <a:gd name="connsiteY185" fmla="*/ 1209675 h 2023605"/>
              <a:gd name="connsiteX186" fmla="*/ 1733550 w 2676525"/>
              <a:gd name="connsiteY186" fmla="*/ 1119187 h 2023605"/>
              <a:gd name="connsiteX187" fmla="*/ 1771650 w 2676525"/>
              <a:gd name="connsiteY187" fmla="*/ 1114425 h 2023605"/>
              <a:gd name="connsiteX188" fmla="*/ 1833563 w 2676525"/>
              <a:gd name="connsiteY188" fmla="*/ 1100137 h 2023605"/>
              <a:gd name="connsiteX189" fmla="*/ 1852613 w 2676525"/>
              <a:gd name="connsiteY189" fmla="*/ 1095375 h 2023605"/>
              <a:gd name="connsiteX190" fmla="*/ 1871663 w 2676525"/>
              <a:gd name="connsiteY190" fmla="*/ 1090612 h 2023605"/>
              <a:gd name="connsiteX191" fmla="*/ 1885950 w 2676525"/>
              <a:gd name="connsiteY191" fmla="*/ 1081087 h 2023605"/>
              <a:gd name="connsiteX192" fmla="*/ 1924050 w 2676525"/>
              <a:gd name="connsiteY192" fmla="*/ 1071562 h 2023605"/>
              <a:gd name="connsiteX193" fmla="*/ 1938338 w 2676525"/>
              <a:gd name="connsiteY193" fmla="*/ 1066800 h 2023605"/>
              <a:gd name="connsiteX194" fmla="*/ 1952625 w 2676525"/>
              <a:gd name="connsiteY194" fmla="*/ 1057275 h 2023605"/>
              <a:gd name="connsiteX195" fmla="*/ 1971675 w 2676525"/>
              <a:gd name="connsiteY195" fmla="*/ 1047750 h 2023605"/>
              <a:gd name="connsiteX196" fmla="*/ 1981200 w 2676525"/>
              <a:gd name="connsiteY196" fmla="*/ 1019175 h 2023605"/>
              <a:gd name="connsiteX197" fmla="*/ 1995488 w 2676525"/>
              <a:gd name="connsiteY197" fmla="*/ 1004887 h 2023605"/>
              <a:gd name="connsiteX198" fmla="*/ 2014538 w 2676525"/>
              <a:gd name="connsiteY198" fmla="*/ 928687 h 2023605"/>
              <a:gd name="connsiteX199" fmla="*/ 2024063 w 2676525"/>
              <a:gd name="connsiteY199" fmla="*/ 914400 h 2023605"/>
              <a:gd name="connsiteX200" fmla="*/ 2019300 w 2676525"/>
              <a:gd name="connsiteY200" fmla="*/ 842962 h 2023605"/>
              <a:gd name="connsiteX201" fmla="*/ 2000250 w 2676525"/>
              <a:gd name="connsiteY201" fmla="*/ 814387 h 2023605"/>
              <a:gd name="connsiteX202" fmla="*/ 1981200 w 2676525"/>
              <a:gd name="connsiteY202" fmla="*/ 757237 h 2023605"/>
              <a:gd name="connsiteX203" fmla="*/ 1976438 w 2676525"/>
              <a:gd name="connsiteY203" fmla="*/ 742950 h 2023605"/>
              <a:gd name="connsiteX204" fmla="*/ 1962150 w 2676525"/>
              <a:gd name="connsiteY204" fmla="*/ 714375 h 2023605"/>
              <a:gd name="connsiteX205" fmla="*/ 1933575 w 2676525"/>
              <a:gd name="connsiteY205" fmla="*/ 700087 h 2023605"/>
              <a:gd name="connsiteX206" fmla="*/ 1905000 w 2676525"/>
              <a:gd name="connsiteY206" fmla="*/ 685800 h 2023605"/>
              <a:gd name="connsiteX207" fmla="*/ 1895475 w 2676525"/>
              <a:gd name="connsiteY207" fmla="*/ 671512 h 2023605"/>
              <a:gd name="connsiteX208" fmla="*/ 1881188 w 2676525"/>
              <a:gd name="connsiteY208" fmla="*/ 666750 h 2023605"/>
              <a:gd name="connsiteX209" fmla="*/ 1843088 w 2676525"/>
              <a:gd name="connsiteY209" fmla="*/ 657225 h 2023605"/>
              <a:gd name="connsiteX210" fmla="*/ 1814513 w 2676525"/>
              <a:gd name="connsiteY210" fmla="*/ 647700 h 2023605"/>
              <a:gd name="connsiteX211" fmla="*/ 1757363 w 2676525"/>
              <a:gd name="connsiteY211" fmla="*/ 638175 h 2023605"/>
              <a:gd name="connsiteX212" fmla="*/ 1743075 w 2676525"/>
              <a:gd name="connsiteY212" fmla="*/ 633412 h 2023605"/>
              <a:gd name="connsiteX213" fmla="*/ 1566863 w 2676525"/>
              <a:gd name="connsiteY213" fmla="*/ 633412 h 2023605"/>
              <a:gd name="connsiteX214" fmla="*/ 1495425 w 2676525"/>
              <a:gd name="connsiteY214" fmla="*/ 647700 h 2023605"/>
              <a:gd name="connsiteX215" fmla="*/ 1404938 w 2676525"/>
              <a:gd name="connsiteY215" fmla="*/ 642937 h 2023605"/>
              <a:gd name="connsiteX216" fmla="*/ 1390650 w 2676525"/>
              <a:gd name="connsiteY216" fmla="*/ 638175 h 2023605"/>
              <a:gd name="connsiteX217" fmla="*/ 1328738 w 2676525"/>
              <a:gd name="connsiteY217" fmla="*/ 633412 h 2023605"/>
              <a:gd name="connsiteX218" fmla="*/ 1304925 w 2676525"/>
              <a:gd name="connsiteY218" fmla="*/ 638175 h 2023605"/>
              <a:gd name="connsiteX219" fmla="*/ 1271588 w 2676525"/>
              <a:gd name="connsiteY219" fmla="*/ 647700 h 2023605"/>
              <a:gd name="connsiteX220" fmla="*/ 1247775 w 2676525"/>
              <a:gd name="connsiteY220" fmla="*/ 652462 h 2023605"/>
              <a:gd name="connsiteX221" fmla="*/ 1233488 w 2676525"/>
              <a:gd name="connsiteY221" fmla="*/ 657225 h 2023605"/>
              <a:gd name="connsiteX222" fmla="*/ 1166813 w 2676525"/>
              <a:gd name="connsiteY222" fmla="*/ 661987 h 2023605"/>
              <a:gd name="connsiteX223" fmla="*/ 1152525 w 2676525"/>
              <a:gd name="connsiteY223" fmla="*/ 666750 h 2023605"/>
              <a:gd name="connsiteX224" fmla="*/ 1109663 w 2676525"/>
              <a:gd name="connsiteY224" fmla="*/ 685800 h 2023605"/>
              <a:gd name="connsiteX225" fmla="*/ 1052513 w 2676525"/>
              <a:gd name="connsiteY225" fmla="*/ 690562 h 2023605"/>
              <a:gd name="connsiteX226" fmla="*/ 1038225 w 2676525"/>
              <a:gd name="connsiteY226" fmla="*/ 695325 h 2023605"/>
              <a:gd name="connsiteX227" fmla="*/ 1023938 w 2676525"/>
              <a:gd name="connsiteY227" fmla="*/ 704850 h 2023605"/>
              <a:gd name="connsiteX228" fmla="*/ 1000125 w 2676525"/>
              <a:gd name="connsiteY228" fmla="*/ 709612 h 2023605"/>
              <a:gd name="connsiteX229" fmla="*/ 971550 w 2676525"/>
              <a:gd name="connsiteY229" fmla="*/ 719137 h 2023605"/>
              <a:gd name="connsiteX230" fmla="*/ 942975 w 2676525"/>
              <a:gd name="connsiteY230" fmla="*/ 738187 h 2023605"/>
              <a:gd name="connsiteX231" fmla="*/ 928688 w 2676525"/>
              <a:gd name="connsiteY231" fmla="*/ 747712 h 2023605"/>
              <a:gd name="connsiteX232" fmla="*/ 914400 w 2676525"/>
              <a:gd name="connsiteY232" fmla="*/ 752475 h 2023605"/>
              <a:gd name="connsiteX233" fmla="*/ 885825 w 2676525"/>
              <a:gd name="connsiteY233" fmla="*/ 771525 h 2023605"/>
              <a:gd name="connsiteX234" fmla="*/ 857250 w 2676525"/>
              <a:gd name="connsiteY234" fmla="*/ 790575 h 2023605"/>
              <a:gd name="connsiteX235" fmla="*/ 833438 w 2676525"/>
              <a:gd name="connsiteY235" fmla="*/ 819150 h 2023605"/>
              <a:gd name="connsiteX236" fmla="*/ 819150 w 2676525"/>
              <a:gd name="connsiteY236" fmla="*/ 828675 h 2023605"/>
              <a:gd name="connsiteX237" fmla="*/ 800100 w 2676525"/>
              <a:gd name="connsiteY237" fmla="*/ 857250 h 2023605"/>
              <a:gd name="connsiteX238" fmla="*/ 790575 w 2676525"/>
              <a:gd name="connsiteY238" fmla="*/ 871537 h 2023605"/>
              <a:gd name="connsiteX239" fmla="*/ 785813 w 2676525"/>
              <a:gd name="connsiteY239" fmla="*/ 885825 h 2023605"/>
              <a:gd name="connsiteX240" fmla="*/ 785813 w 2676525"/>
              <a:gd name="connsiteY240" fmla="*/ 1009650 h 2023605"/>
              <a:gd name="connsiteX241" fmla="*/ 804863 w 2676525"/>
              <a:gd name="connsiteY241" fmla="*/ 1038225 h 2023605"/>
              <a:gd name="connsiteX242" fmla="*/ 819150 w 2676525"/>
              <a:gd name="connsiteY242" fmla="*/ 1047750 h 2023605"/>
              <a:gd name="connsiteX243" fmla="*/ 828675 w 2676525"/>
              <a:gd name="connsiteY243" fmla="*/ 1062037 h 2023605"/>
              <a:gd name="connsiteX244" fmla="*/ 842963 w 2676525"/>
              <a:gd name="connsiteY244" fmla="*/ 1076325 h 2023605"/>
              <a:gd name="connsiteX245" fmla="*/ 852488 w 2676525"/>
              <a:gd name="connsiteY245" fmla="*/ 1104900 h 2023605"/>
              <a:gd name="connsiteX246" fmla="*/ 871538 w 2676525"/>
              <a:gd name="connsiteY246" fmla="*/ 1162050 h 2023605"/>
              <a:gd name="connsiteX247" fmla="*/ 881063 w 2676525"/>
              <a:gd name="connsiteY247" fmla="*/ 1190625 h 2023605"/>
              <a:gd name="connsiteX248" fmla="*/ 895350 w 2676525"/>
              <a:gd name="connsiteY248" fmla="*/ 1204912 h 2023605"/>
              <a:gd name="connsiteX249" fmla="*/ 904875 w 2676525"/>
              <a:gd name="connsiteY249" fmla="*/ 1219200 h 2023605"/>
              <a:gd name="connsiteX250" fmla="*/ 962025 w 2676525"/>
              <a:gd name="connsiteY250" fmla="*/ 1233487 h 2023605"/>
              <a:gd name="connsiteX251" fmla="*/ 1004888 w 2676525"/>
              <a:gd name="connsiteY251" fmla="*/ 1247775 h 2023605"/>
              <a:gd name="connsiteX252" fmla="*/ 1019175 w 2676525"/>
              <a:gd name="connsiteY252" fmla="*/ 1252537 h 2023605"/>
              <a:gd name="connsiteX253" fmla="*/ 1033463 w 2676525"/>
              <a:gd name="connsiteY253" fmla="*/ 1262062 h 2023605"/>
              <a:gd name="connsiteX254" fmla="*/ 1052513 w 2676525"/>
              <a:gd name="connsiteY254" fmla="*/ 1276350 h 2023605"/>
              <a:gd name="connsiteX255" fmla="*/ 1066800 w 2676525"/>
              <a:gd name="connsiteY255" fmla="*/ 1281112 h 2023605"/>
              <a:gd name="connsiteX256" fmla="*/ 1076325 w 2676525"/>
              <a:gd name="connsiteY256" fmla="*/ 1295400 h 2023605"/>
              <a:gd name="connsiteX257" fmla="*/ 1090613 w 2676525"/>
              <a:gd name="connsiteY257" fmla="*/ 1300162 h 2023605"/>
              <a:gd name="connsiteX258" fmla="*/ 1095375 w 2676525"/>
              <a:gd name="connsiteY258" fmla="*/ 1314450 h 2023605"/>
              <a:gd name="connsiteX259" fmla="*/ 1104900 w 2676525"/>
              <a:gd name="connsiteY259" fmla="*/ 1333500 h 2023605"/>
              <a:gd name="connsiteX260" fmla="*/ 1114425 w 2676525"/>
              <a:gd name="connsiteY260" fmla="*/ 1366837 h 2023605"/>
              <a:gd name="connsiteX261" fmla="*/ 1109663 w 2676525"/>
              <a:gd name="connsiteY261" fmla="*/ 1462087 h 2023605"/>
              <a:gd name="connsiteX262" fmla="*/ 1104900 w 2676525"/>
              <a:gd name="connsiteY262" fmla="*/ 1481137 h 2023605"/>
              <a:gd name="connsiteX263" fmla="*/ 1095375 w 2676525"/>
              <a:gd name="connsiteY263" fmla="*/ 1509712 h 2023605"/>
              <a:gd name="connsiteX264" fmla="*/ 1085850 w 2676525"/>
              <a:gd name="connsiteY264" fmla="*/ 1538287 h 2023605"/>
              <a:gd name="connsiteX265" fmla="*/ 1076325 w 2676525"/>
              <a:gd name="connsiteY265" fmla="*/ 1566862 h 2023605"/>
              <a:gd name="connsiteX266" fmla="*/ 1071563 w 2676525"/>
              <a:gd name="connsiteY266" fmla="*/ 1581150 h 2023605"/>
              <a:gd name="connsiteX267" fmla="*/ 1066800 w 2676525"/>
              <a:gd name="connsiteY267" fmla="*/ 1609725 h 2023605"/>
              <a:gd name="connsiteX268" fmla="*/ 1062038 w 2676525"/>
              <a:gd name="connsiteY268" fmla="*/ 1624012 h 2023605"/>
              <a:gd name="connsiteX269" fmla="*/ 1057275 w 2676525"/>
              <a:gd name="connsiteY269" fmla="*/ 1647825 h 2023605"/>
              <a:gd name="connsiteX270" fmla="*/ 1052513 w 2676525"/>
              <a:gd name="connsiteY270" fmla="*/ 1666875 h 2023605"/>
              <a:gd name="connsiteX271" fmla="*/ 1047750 w 2676525"/>
              <a:gd name="connsiteY271" fmla="*/ 1695450 h 2023605"/>
              <a:gd name="connsiteX272" fmla="*/ 1042988 w 2676525"/>
              <a:gd name="connsiteY272" fmla="*/ 1709737 h 2023605"/>
              <a:gd name="connsiteX273" fmla="*/ 1033463 w 2676525"/>
              <a:gd name="connsiteY273" fmla="*/ 1747837 h 2023605"/>
              <a:gd name="connsiteX274" fmla="*/ 1019175 w 2676525"/>
              <a:gd name="connsiteY274" fmla="*/ 1785937 h 2023605"/>
              <a:gd name="connsiteX275" fmla="*/ 1004888 w 2676525"/>
              <a:gd name="connsiteY275" fmla="*/ 1828800 h 2023605"/>
              <a:gd name="connsiteX276" fmla="*/ 1000125 w 2676525"/>
              <a:gd name="connsiteY276" fmla="*/ 1843087 h 2023605"/>
              <a:gd name="connsiteX277" fmla="*/ 995363 w 2676525"/>
              <a:gd name="connsiteY277" fmla="*/ 1857375 h 2023605"/>
              <a:gd name="connsiteX278" fmla="*/ 985838 w 2676525"/>
              <a:gd name="connsiteY278" fmla="*/ 1876425 h 2023605"/>
              <a:gd name="connsiteX279" fmla="*/ 966788 w 2676525"/>
              <a:gd name="connsiteY279" fmla="*/ 1938337 h 2023605"/>
              <a:gd name="connsiteX280" fmla="*/ 962025 w 2676525"/>
              <a:gd name="connsiteY280" fmla="*/ 1952625 h 2023605"/>
              <a:gd name="connsiteX281" fmla="*/ 933450 w 2676525"/>
              <a:gd name="connsiteY281" fmla="*/ 1971675 h 2023605"/>
              <a:gd name="connsiteX282" fmla="*/ 904875 w 2676525"/>
              <a:gd name="connsiteY282" fmla="*/ 1985962 h 2023605"/>
              <a:gd name="connsiteX283" fmla="*/ 871538 w 2676525"/>
              <a:gd name="connsiteY283" fmla="*/ 1990725 h 2023605"/>
              <a:gd name="connsiteX284" fmla="*/ 823913 w 2676525"/>
              <a:gd name="connsiteY284" fmla="*/ 2000250 h 2023605"/>
              <a:gd name="connsiteX285" fmla="*/ 804863 w 2676525"/>
              <a:gd name="connsiteY285" fmla="*/ 2019300 h 202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2676525" h="2023605">
                <a:moveTo>
                  <a:pt x="804863" y="2019300"/>
                </a:moveTo>
                <a:cubicBezTo>
                  <a:pt x="762794" y="2022475"/>
                  <a:pt x="712787" y="2027149"/>
                  <a:pt x="571500" y="2019300"/>
                </a:cubicBezTo>
                <a:cubicBezTo>
                  <a:pt x="562866" y="2018820"/>
                  <a:pt x="527742" y="2006301"/>
                  <a:pt x="523875" y="2005012"/>
                </a:cubicBezTo>
                <a:lnTo>
                  <a:pt x="509588" y="2000250"/>
                </a:lnTo>
                <a:cubicBezTo>
                  <a:pt x="504825" y="1997075"/>
                  <a:pt x="500531" y="1993050"/>
                  <a:pt x="495300" y="1990725"/>
                </a:cubicBezTo>
                <a:cubicBezTo>
                  <a:pt x="486125" y="1986647"/>
                  <a:pt x="476250" y="1984375"/>
                  <a:pt x="466725" y="1981200"/>
                </a:cubicBezTo>
                <a:lnTo>
                  <a:pt x="423863" y="1966912"/>
                </a:lnTo>
                <a:lnTo>
                  <a:pt x="395288" y="1957387"/>
                </a:lnTo>
                <a:lnTo>
                  <a:pt x="381000" y="1952625"/>
                </a:lnTo>
                <a:cubicBezTo>
                  <a:pt x="377825" y="1947862"/>
                  <a:pt x="375522" y="1942385"/>
                  <a:pt x="371475" y="1938337"/>
                </a:cubicBezTo>
                <a:cubicBezTo>
                  <a:pt x="367428" y="1934290"/>
                  <a:pt x="361585" y="1932476"/>
                  <a:pt x="357188" y="1928812"/>
                </a:cubicBezTo>
                <a:cubicBezTo>
                  <a:pt x="352014" y="1924500"/>
                  <a:pt x="348074" y="1918837"/>
                  <a:pt x="342900" y="1914525"/>
                </a:cubicBezTo>
                <a:cubicBezTo>
                  <a:pt x="338503" y="1910861"/>
                  <a:pt x="333010" y="1908664"/>
                  <a:pt x="328613" y="1905000"/>
                </a:cubicBezTo>
                <a:cubicBezTo>
                  <a:pt x="304831" y="1885181"/>
                  <a:pt x="325145" y="1894319"/>
                  <a:pt x="300038" y="1885950"/>
                </a:cubicBezTo>
                <a:cubicBezTo>
                  <a:pt x="296863" y="1881187"/>
                  <a:pt x="294983" y="1875238"/>
                  <a:pt x="290513" y="1871662"/>
                </a:cubicBezTo>
                <a:cubicBezTo>
                  <a:pt x="286593" y="1868526"/>
                  <a:pt x="280613" y="1869338"/>
                  <a:pt x="276225" y="1866900"/>
                </a:cubicBezTo>
                <a:cubicBezTo>
                  <a:pt x="266218" y="1861341"/>
                  <a:pt x="257175" y="1854200"/>
                  <a:pt x="247650" y="1847850"/>
                </a:cubicBezTo>
                <a:lnTo>
                  <a:pt x="247650" y="1847850"/>
                </a:lnTo>
                <a:cubicBezTo>
                  <a:pt x="229316" y="1829514"/>
                  <a:pt x="238967" y="1837298"/>
                  <a:pt x="219075" y="1824037"/>
                </a:cubicBezTo>
                <a:cubicBezTo>
                  <a:pt x="208351" y="1791864"/>
                  <a:pt x="223224" y="1826738"/>
                  <a:pt x="200025" y="1800225"/>
                </a:cubicBezTo>
                <a:cubicBezTo>
                  <a:pt x="192487" y="1791610"/>
                  <a:pt x="187325" y="1781175"/>
                  <a:pt x="180975" y="1771650"/>
                </a:cubicBezTo>
                <a:lnTo>
                  <a:pt x="171450" y="1757362"/>
                </a:lnTo>
                <a:lnTo>
                  <a:pt x="161925" y="1743075"/>
                </a:lnTo>
                <a:cubicBezTo>
                  <a:pt x="160338" y="1738312"/>
                  <a:pt x="159601" y="1733175"/>
                  <a:pt x="157163" y="1728787"/>
                </a:cubicBezTo>
                <a:cubicBezTo>
                  <a:pt x="151604" y="1718780"/>
                  <a:pt x="141734" y="1711072"/>
                  <a:pt x="138113" y="1700212"/>
                </a:cubicBezTo>
                <a:cubicBezTo>
                  <a:pt x="136525" y="1695450"/>
                  <a:pt x="135788" y="1690313"/>
                  <a:pt x="133350" y="1685925"/>
                </a:cubicBezTo>
                <a:cubicBezTo>
                  <a:pt x="127790" y="1675918"/>
                  <a:pt x="120650" y="1666875"/>
                  <a:pt x="114300" y="1657350"/>
                </a:cubicBezTo>
                <a:lnTo>
                  <a:pt x="104775" y="1643062"/>
                </a:lnTo>
                <a:cubicBezTo>
                  <a:pt x="101600" y="1633537"/>
                  <a:pt x="97219" y="1624332"/>
                  <a:pt x="95250" y="1614487"/>
                </a:cubicBezTo>
                <a:cubicBezTo>
                  <a:pt x="93663" y="1606550"/>
                  <a:pt x="92618" y="1598484"/>
                  <a:pt x="90488" y="1590675"/>
                </a:cubicBezTo>
                <a:cubicBezTo>
                  <a:pt x="87846" y="1580989"/>
                  <a:pt x="86532" y="1570454"/>
                  <a:pt x="80963" y="1562100"/>
                </a:cubicBezTo>
                <a:cubicBezTo>
                  <a:pt x="77788" y="1557337"/>
                  <a:pt x="73763" y="1553043"/>
                  <a:pt x="71438" y="1547812"/>
                </a:cubicBezTo>
                <a:cubicBezTo>
                  <a:pt x="52791" y="1505856"/>
                  <a:pt x="73703" y="1531026"/>
                  <a:pt x="47625" y="1504950"/>
                </a:cubicBezTo>
                <a:cubicBezTo>
                  <a:pt x="44071" y="1494286"/>
                  <a:pt x="39808" y="1482711"/>
                  <a:pt x="38100" y="1471612"/>
                </a:cubicBezTo>
                <a:cubicBezTo>
                  <a:pt x="35914" y="1457404"/>
                  <a:pt x="36157" y="1442846"/>
                  <a:pt x="33338" y="1428750"/>
                </a:cubicBezTo>
                <a:cubicBezTo>
                  <a:pt x="31369" y="1418905"/>
                  <a:pt x="26988" y="1409700"/>
                  <a:pt x="23813" y="1400175"/>
                </a:cubicBezTo>
                <a:lnTo>
                  <a:pt x="19050" y="1385887"/>
                </a:lnTo>
                <a:cubicBezTo>
                  <a:pt x="15663" y="1352009"/>
                  <a:pt x="14792" y="1336524"/>
                  <a:pt x="9525" y="1304925"/>
                </a:cubicBezTo>
                <a:cubicBezTo>
                  <a:pt x="8194" y="1296940"/>
                  <a:pt x="6726" y="1288965"/>
                  <a:pt x="4763" y="1281112"/>
                </a:cubicBezTo>
                <a:cubicBezTo>
                  <a:pt x="3545" y="1276242"/>
                  <a:pt x="1588" y="1271587"/>
                  <a:pt x="0" y="1266825"/>
                </a:cubicBezTo>
                <a:cubicBezTo>
                  <a:pt x="1588" y="1193800"/>
                  <a:pt x="1784" y="1120731"/>
                  <a:pt x="4763" y="1047750"/>
                </a:cubicBezTo>
                <a:cubicBezTo>
                  <a:pt x="4968" y="1042734"/>
                  <a:pt x="8307" y="1038332"/>
                  <a:pt x="9525" y="1033462"/>
                </a:cubicBezTo>
                <a:cubicBezTo>
                  <a:pt x="11488" y="1025609"/>
                  <a:pt x="12532" y="1017552"/>
                  <a:pt x="14288" y="1009650"/>
                </a:cubicBezTo>
                <a:cubicBezTo>
                  <a:pt x="15708" y="1003260"/>
                  <a:pt x="17630" y="996990"/>
                  <a:pt x="19050" y="990600"/>
                </a:cubicBezTo>
                <a:cubicBezTo>
                  <a:pt x="24960" y="964005"/>
                  <a:pt x="24965" y="959375"/>
                  <a:pt x="28575" y="928687"/>
                </a:cubicBezTo>
                <a:cubicBezTo>
                  <a:pt x="30255" y="914410"/>
                  <a:pt x="30519" y="899921"/>
                  <a:pt x="33338" y="885825"/>
                </a:cubicBezTo>
                <a:cubicBezTo>
                  <a:pt x="35307" y="875980"/>
                  <a:pt x="42863" y="857250"/>
                  <a:pt x="42863" y="857250"/>
                </a:cubicBezTo>
                <a:cubicBezTo>
                  <a:pt x="46038" y="835025"/>
                  <a:pt x="46943" y="812355"/>
                  <a:pt x="52388" y="790575"/>
                </a:cubicBezTo>
                <a:cubicBezTo>
                  <a:pt x="53975" y="784225"/>
                  <a:pt x="55269" y="777794"/>
                  <a:pt x="57150" y="771525"/>
                </a:cubicBezTo>
                <a:cubicBezTo>
                  <a:pt x="60035" y="761908"/>
                  <a:pt x="63500" y="752475"/>
                  <a:pt x="66675" y="742950"/>
                </a:cubicBezTo>
                <a:lnTo>
                  <a:pt x="76200" y="714375"/>
                </a:lnTo>
                <a:cubicBezTo>
                  <a:pt x="87368" y="680870"/>
                  <a:pt x="72835" y="722229"/>
                  <a:pt x="90488" y="681037"/>
                </a:cubicBezTo>
                <a:cubicBezTo>
                  <a:pt x="92465" y="676423"/>
                  <a:pt x="92114" y="670670"/>
                  <a:pt x="95250" y="666750"/>
                </a:cubicBezTo>
                <a:cubicBezTo>
                  <a:pt x="98826" y="662280"/>
                  <a:pt x="104775" y="660400"/>
                  <a:pt x="109538" y="657225"/>
                </a:cubicBezTo>
                <a:cubicBezTo>
                  <a:pt x="115888" y="647700"/>
                  <a:pt x="124968" y="639510"/>
                  <a:pt x="128588" y="628650"/>
                </a:cubicBezTo>
                <a:cubicBezTo>
                  <a:pt x="130175" y="623887"/>
                  <a:pt x="131105" y="618852"/>
                  <a:pt x="133350" y="614362"/>
                </a:cubicBezTo>
                <a:cubicBezTo>
                  <a:pt x="135910" y="609243"/>
                  <a:pt x="140315" y="605194"/>
                  <a:pt x="142875" y="600075"/>
                </a:cubicBezTo>
                <a:cubicBezTo>
                  <a:pt x="145120" y="595585"/>
                  <a:pt x="145200" y="590176"/>
                  <a:pt x="147638" y="585787"/>
                </a:cubicBezTo>
                <a:cubicBezTo>
                  <a:pt x="153197" y="575780"/>
                  <a:pt x="166688" y="557212"/>
                  <a:pt x="166688" y="557212"/>
                </a:cubicBezTo>
                <a:cubicBezTo>
                  <a:pt x="175890" y="529606"/>
                  <a:pt x="170759" y="530801"/>
                  <a:pt x="190500" y="514350"/>
                </a:cubicBezTo>
                <a:cubicBezTo>
                  <a:pt x="194897" y="510686"/>
                  <a:pt x="200025" y="508000"/>
                  <a:pt x="204788" y="504825"/>
                </a:cubicBezTo>
                <a:cubicBezTo>
                  <a:pt x="207963" y="500062"/>
                  <a:pt x="210266" y="494585"/>
                  <a:pt x="214313" y="490537"/>
                </a:cubicBezTo>
                <a:cubicBezTo>
                  <a:pt x="218360" y="486490"/>
                  <a:pt x="224831" y="485320"/>
                  <a:pt x="228600" y="481012"/>
                </a:cubicBezTo>
                <a:cubicBezTo>
                  <a:pt x="267492" y="436564"/>
                  <a:pt x="229791" y="464342"/>
                  <a:pt x="261938" y="442912"/>
                </a:cubicBezTo>
                <a:cubicBezTo>
                  <a:pt x="265113" y="438150"/>
                  <a:pt x="267416" y="432672"/>
                  <a:pt x="271463" y="428625"/>
                </a:cubicBezTo>
                <a:cubicBezTo>
                  <a:pt x="275510" y="424578"/>
                  <a:pt x="282174" y="423569"/>
                  <a:pt x="285750" y="419100"/>
                </a:cubicBezTo>
                <a:cubicBezTo>
                  <a:pt x="288886" y="415180"/>
                  <a:pt x="288268" y="409302"/>
                  <a:pt x="290513" y="404812"/>
                </a:cubicBezTo>
                <a:cubicBezTo>
                  <a:pt x="295864" y="394111"/>
                  <a:pt x="305299" y="383759"/>
                  <a:pt x="314325" y="376237"/>
                </a:cubicBezTo>
                <a:cubicBezTo>
                  <a:pt x="318722" y="372573"/>
                  <a:pt x="323850" y="369887"/>
                  <a:pt x="328613" y="366712"/>
                </a:cubicBezTo>
                <a:cubicBezTo>
                  <a:pt x="335640" y="356172"/>
                  <a:pt x="341427" y="345469"/>
                  <a:pt x="352425" y="338137"/>
                </a:cubicBezTo>
                <a:cubicBezTo>
                  <a:pt x="356602" y="335352"/>
                  <a:pt x="361950" y="334962"/>
                  <a:pt x="366713" y="333375"/>
                </a:cubicBezTo>
                <a:cubicBezTo>
                  <a:pt x="371475" y="330200"/>
                  <a:pt x="376603" y="327514"/>
                  <a:pt x="381000" y="323850"/>
                </a:cubicBezTo>
                <a:cubicBezTo>
                  <a:pt x="417669" y="293292"/>
                  <a:pt x="374104" y="323685"/>
                  <a:pt x="409575" y="300037"/>
                </a:cubicBezTo>
                <a:cubicBezTo>
                  <a:pt x="429203" y="270596"/>
                  <a:pt x="407409" y="299317"/>
                  <a:pt x="433388" y="276225"/>
                </a:cubicBezTo>
                <a:cubicBezTo>
                  <a:pt x="444163" y="266647"/>
                  <a:pt x="460038" y="245330"/>
                  <a:pt x="476250" y="238125"/>
                </a:cubicBezTo>
                <a:cubicBezTo>
                  <a:pt x="485425" y="234047"/>
                  <a:pt x="495300" y="231775"/>
                  <a:pt x="504825" y="228600"/>
                </a:cubicBezTo>
                <a:lnTo>
                  <a:pt x="533400" y="219075"/>
                </a:lnTo>
                <a:cubicBezTo>
                  <a:pt x="538163" y="217487"/>
                  <a:pt x="543511" y="217097"/>
                  <a:pt x="547688" y="214312"/>
                </a:cubicBezTo>
                <a:cubicBezTo>
                  <a:pt x="552450" y="211137"/>
                  <a:pt x="556745" y="207112"/>
                  <a:pt x="561975" y="204787"/>
                </a:cubicBezTo>
                <a:cubicBezTo>
                  <a:pt x="561995" y="204778"/>
                  <a:pt x="597684" y="192885"/>
                  <a:pt x="604838" y="190500"/>
                </a:cubicBezTo>
                <a:cubicBezTo>
                  <a:pt x="604851" y="190496"/>
                  <a:pt x="633400" y="180978"/>
                  <a:pt x="633413" y="180975"/>
                </a:cubicBezTo>
                <a:cubicBezTo>
                  <a:pt x="641350" y="179387"/>
                  <a:pt x="649416" y="178342"/>
                  <a:pt x="657225" y="176212"/>
                </a:cubicBezTo>
                <a:cubicBezTo>
                  <a:pt x="666911" y="173570"/>
                  <a:pt x="677446" y="172256"/>
                  <a:pt x="685800" y="166687"/>
                </a:cubicBezTo>
                <a:cubicBezTo>
                  <a:pt x="695325" y="160337"/>
                  <a:pt x="703515" y="151257"/>
                  <a:pt x="714375" y="147637"/>
                </a:cubicBezTo>
                <a:cubicBezTo>
                  <a:pt x="734873" y="140805"/>
                  <a:pt x="723793" y="144093"/>
                  <a:pt x="747713" y="138112"/>
                </a:cubicBezTo>
                <a:lnTo>
                  <a:pt x="804863" y="100012"/>
                </a:lnTo>
                <a:cubicBezTo>
                  <a:pt x="809625" y="96837"/>
                  <a:pt x="813720" y="92297"/>
                  <a:pt x="819150" y="90487"/>
                </a:cubicBezTo>
                <a:cubicBezTo>
                  <a:pt x="828675" y="87312"/>
                  <a:pt x="839371" y="86531"/>
                  <a:pt x="847725" y="80962"/>
                </a:cubicBezTo>
                <a:cubicBezTo>
                  <a:pt x="863381" y="70525"/>
                  <a:pt x="859046" y="71605"/>
                  <a:pt x="876300" y="66675"/>
                </a:cubicBezTo>
                <a:cubicBezTo>
                  <a:pt x="910556" y="56887"/>
                  <a:pt x="879838" y="66981"/>
                  <a:pt x="919163" y="57150"/>
                </a:cubicBezTo>
                <a:cubicBezTo>
                  <a:pt x="942915" y="51212"/>
                  <a:pt x="925649" y="51138"/>
                  <a:pt x="957263" y="47625"/>
                </a:cubicBezTo>
                <a:cubicBezTo>
                  <a:pt x="977835" y="45339"/>
                  <a:pt x="998538" y="44450"/>
                  <a:pt x="1019175" y="42862"/>
                </a:cubicBezTo>
                <a:cubicBezTo>
                  <a:pt x="1023938" y="39687"/>
                  <a:pt x="1028343" y="35897"/>
                  <a:pt x="1033463" y="33337"/>
                </a:cubicBezTo>
                <a:cubicBezTo>
                  <a:pt x="1047433" y="26352"/>
                  <a:pt x="1067303" y="26318"/>
                  <a:pt x="1081088" y="23812"/>
                </a:cubicBezTo>
                <a:cubicBezTo>
                  <a:pt x="1140348" y="13038"/>
                  <a:pt x="1030446" y="21923"/>
                  <a:pt x="1166813" y="9525"/>
                </a:cubicBezTo>
                <a:cubicBezTo>
                  <a:pt x="1255597" y="1453"/>
                  <a:pt x="1201682" y="5524"/>
                  <a:pt x="1328738" y="0"/>
                </a:cubicBezTo>
                <a:cubicBezTo>
                  <a:pt x="1355867" y="714"/>
                  <a:pt x="1504363" y="1192"/>
                  <a:pt x="1566863" y="9525"/>
                </a:cubicBezTo>
                <a:cubicBezTo>
                  <a:pt x="1571839" y="10188"/>
                  <a:pt x="1576323" y="12908"/>
                  <a:pt x="1581150" y="14287"/>
                </a:cubicBezTo>
                <a:cubicBezTo>
                  <a:pt x="1587444" y="16085"/>
                  <a:pt x="1593712" y="18185"/>
                  <a:pt x="1600200" y="19050"/>
                </a:cubicBezTo>
                <a:cubicBezTo>
                  <a:pt x="1617581" y="21367"/>
                  <a:pt x="1635125" y="22225"/>
                  <a:pt x="1652588" y="23812"/>
                </a:cubicBezTo>
                <a:cubicBezTo>
                  <a:pt x="1660525" y="25400"/>
                  <a:pt x="1668498" y="26819"/>
                  <a:pt x="1676400" y="28575"/>
                </a:cubicBezTo>
                <a:cubicBezTo>
                  <a:pt x="1710768" y="36212"/>
                  <a:pt x="1679800" y="30925"/>
                  <a:pt x="1719263" y="38100"/>
                </a:cubicBezTo>
                <a:cubicBezTo>
                  <a:pt x="1728764" y="39827"/>
                  <a:pt x="1738396" y="40839"/>
                  <a:pt x="1747838" y="42862"/>
                </a:cubicBezTo>
                <a:cubicBezTo>
                  <a:pt x="1760638" y="45605"/>
                  <a:pt x="1772979" y="50535"/>
                  <a:pt x="1785938" y="52387"/>
                </a:cubicBezTo>
                <a:cubicBezTo>
                  <a:pt x="1870673" y="64493"/>
                  <a:pt x="1782193" y="50686"/>
                  <a:pt x="1838325" y="61912"/>
                </a:cubicBezTo>
                <a:cubicBezTo>
                  <a:pt x="1880232" y="70293"/>
                  <a:pt x="1853382" y="62170"/>
                  <a:pt x="1881188" y="71437"/>
                </a:cubicBezTo>
                <a:cubicBezTo>
                  <a:pt x="1885950" y="74612"/>
                  <a:pt x="1890116" y="78952"/>
                  <a:pt x="1895475" y="80962"/>
                </a:cubicBezTo>
                <a:cubicBezTo>
                  <a:pt x="1901016" y="83040"/>
                  <a:pt x="1944395" y="89856"/>
                  <a:pt x="1947863" y="90487"/>
                </a:cubicBezTo>
                <a:cubicBezTo>
                  <a:pt x="1977479" y="95872"/>
                  <a:pt x="1969009" y="94362"/>
                  <a:pt x="2000250" y="104775"/>
                </a:cubicBezTo>
                <a:cubicBezTo>
                  <a:pt x="2000255" y="104777"/>
                  <a:pt x="2028820" y="114296"/>
                  <a:pt x="2028825" y="114300"/>
                </a:cubicBezTo>
                <a:cubicBezTo>
                  <a:pt x="2045927" y="125701"/>
                  <a:pt x="2047400" y="128493"/>
                  <a:pt x="2071688" y="133350"/>
                </a:cubicBezTo>
                <a:cubicBezTo>
                  <a:pt x="2079625" y="134937"/>
                  <a:pt x="2087647" y="136149"/>
                  <a:pt x="2095500" y="138112"/>
                </a:cubicBezTo>
                <a:cubicBezTo>
                  <a:pt x="2100370" y="139330"/>
                  <a:pt x="2104961" y="141496"/>
                  <a:pt x="2109788" y="142875"/>
                </a:cubicBezTo>
                <a:cubicBezTo>
                  <a:pt x="2116082" y="144673"/>
                  <a:pt x="2122544" y="145839"/>
                  <a:pt x="2128838" y="147637"/>
                </a:cubicBezTo>
                <a:cubicBezTo>
                  <a:pt x="2133665" y="149016"/>
                  <a:pt x="2138282" y="151079"/>
                  <a:pt x="2143125" y="152400"/>
                </a:cubicBezTo>
                <a:cubicBezTo>
                  <a:pt x="2155755" y="155845"/>
                  <a:pt x="2168806" y="157785"/>
                  <a:pt x="2181225" y="161925"/>
                </a:cubicBezTo>
                <a:cubicBezTo>
                  <a:pt x="2190750" y="165100"/>
                  <a:pt x="2199955" y="169481"/>
                  <a:pt x="2209800" y="171450"/>
                </a:cubicBezTo>
                <a:cubicBezTo>
                  <a:pt x="2218863" y="173262"/>
                  <a:pt x="2238133" y="176091"/>
                  <a:pt x="2247900" y="180975"/>
                </a:cubicBezTo>
                <a:cubicBezTo>
                  <a:pt x="2284821" y="199436"/>
                  <a:pt x="2240572" y="183295"/>
                  <a:pt x="2276475" y="195262"/>
                </a:cubicBezTo>
                <a:cubicBezTo>
                  <a:pt x="2303772" y="236210"/>
                  <a:pt x="2267425" y="188022"/>
                  <a:pt x="2300288" y="214312"/>
                </a:cubicBezTo>
                <a:cubicBezTo>
                  <a:pt x="2304758" y="217888"/>
                  <a:pt x="2305766" y="224552"/>
                  <a:pt x="2309813" y="228600"/>
                </a:cubicBezTo>
                <a:cubicBezTo>
                  <a:pt x="2313860" y="232647"/>
                  <a:pt x="2319338" y="234950"/>
                  <a:pt x="2324100" y="238125"/>
                </a:cubicBezTo>
                <a:cubicBezTo>
                  <a:pt x="2327275" y="242887"/>
                  <a:pt x="2329156" y="248836"/>
                  <a:pt x="2333625" y="252412"/>
                </a:cubicBezTo>
                <a:cubicBezTo>
                  <a:pt x="2337545" y="255548"/>
                  <a:pt x="2344363" y="253625"/>
                  <a:pt x="2347913" y="257175"/>
                </a:cubicBezTo>
                <a:cubicBezTo>
                  <a:pt x="2373314" y="282576"/>
                  <a:pt x="2328860" y="263523"/>
                  <a:pt x="2366963" y="276225"/>
                </a:cubicBezTo>
                <a:cubicBezTo>
                  <a:pt x="2368550" y="280987"/>
                  <a:pt x="2368175" y="286962"/>
                  <a:pt x="2371725" y="290512"/>
                </a:cubicBezTo>
                <a:cubicBezTo>
                  <a:pt x="2379820" y="298607"/>
                  <a:pt x="2400300" y="309562"/>
                  <a:pt x="2400300" y="309562"/>
                </a:cubicBezTo>
                <a:cubicBezTo>
                  <a:pt x="2412272" y="345474"/>
                  <a:pt x="2394731" y="302602"/>
                  <a:pt x="2419350" y="333375"/>
                </a:cubicBezTo>
                <a:cubicBezTo>
                  <a:pt x="2445640" y="366237"/>
                  <a:pt x="2397456" y="329890"/>
                  <a:pt x="2438400" y="357187"/>
                </a:cubicBezTo>
                <a:cubicBezTo>
                  <a:pt x="2441575" y="361950"/>
                  <a:pt x="2445365" y="366355"/>
                  <a:pt x="2447925" y="371475"/>
                </a:cubicBezTo>
                <a:cubicBezTo>
                  <a:pt x="2450170" y="375965"/>
                  <a:pt x="2449138" y="382212"/>
                  <a:pt x="2452688" y="385762"/>
                </a:cubicBezTo>
                <a:cubicBezTo>
                  <a:pt x="2460783" y="393857"/>
                  <a:pt x="2481263" y="404812"/>
                  <a:pt x="2481263" y="404812"/>
                </a:cubicBezTo>
                <a:cubicBezTo>
                  <a:pt x="2485149" y="416473"/>
                  <a:pt x="2488193" y="427850"/>
                  <a:pt x="2495550" y="438150"/>
                </a:cubicBezTo>
                <a:cubicBezTo>
                  <a:pt x="2499465" y="443631"/>
                  <a:pt x="2505703" y="447121"/>
                  <a:pt x="2509838" y="452437"/>
                </a:cubicBezTo>
                <a:cubicBezTo>
                  <a:pt x="2516866" y="461473"/>
                  <a:pt x="2528888" y="481012"/>
                  <a:pt x="2528888" y="481012"/>
                </a:cubicBezTo>
                <a:cubicBezTo>
                  <a:pt x="2540855" y="516919"/>
                  <a:pt x="2524714" y="472665"/>
                  <a:pt x="2543175" y="509587"/>
                </a:cubicBezTo>
                <a:cubicBezTo>
                  <a:pt x="2553916" y="531068"/>
                  <a:pt x="2540401" y="517688"/>
                  <a:pt x="2557463" y="538162"/>
                </a:cubicBezTo>
                <a:cubicBezTo>
                  <a:pt x="2571160" y="554599"/>
                  <a:pt x="2582775" y="556953"/>
                  <a:pt x="2590800" y="581025"/>
                </a:cubicBezTo>
                <a:cubicBezTo>
                  <a:pt x="2592388" y="585787"/>
                  <a:pt x="2593125" y="590924"/>
                  <a:pt x="2595563" y="595312"/>
                </a:cubicBezTo>
                <a:cubicBezTo>
                  <a:pt x="2601123" y="605319"/>
                  <a:pt x="2614613" y="623887"/>
                  <a:pt x="2614613" y="623887"/>
                </a:cubicBezTo>
                <a:cubicBezTo>
                  <a:pt x="2622742" y="680795"/>
                  <a:pt x="2614637" y="638258"/>
                  <a:pt x="2624138" y="671512"/>
                </a:cubicBezTo>
                <a:cubicBezTo>
                  <a:pt x="2626174" y="678639"/>
                  <a:pt x="2629854" y="697233"/>
                  <a:pt x="2633663" y="704850"/>
                </a:cubicBezTo>
                <a:cubicBezTo>
                  <a:pt x="2636223" y="709969"/>
                  <a:pt x="2640628" y="714018"/>
                  <a:pt x="2643188" y="719137"/>
                </a:cubicBezTo>
                <a:cubicBezTo>
                  <a:pt x="2644672" y="722105"/>
                  <a:pt x="2655826" y="749816"/>
                  <a:pt x="2657475" y="757237"/>
                </a:cubicBezTo>
                <a:cubicBezTo>
                  <a:pt x="2665290" y="792403"/>
                  <a:pt x="2659785" y="784228"/>
                  <a:pt x="2667000" y="823912"/>
                </a:cubicBezTo>
                <a:cubicBezTo>
                  <a:pt x="2667898" y="828851"/>
                  <a:pt x="2670175" y="833437"/>
                  <a:pt x="2671763" y="838200"/>
                </a:cubicBezTo>
                <a:cubicBezTo>
                  <a:pt x="2673350" y="858837"/>
                  <a:pt x="2676525" y="879414"/>
                  <a:pt x="2676525" y="900112"/>
                </a:cubicBezTo>
                <a:cubicBezTo>
                  <a:pt x="2676525" y="958871"/>
                  <a:pt x="2674697" y="1017639"/>
                  <a:pt x="2671763" y="1076325"/>
                </a:cubicBezTo>
                <a:cubicBezTo>
                  <a:pt x="2671512" y="1081339"/>
                  <a:pt x="2669245" y="1086122"/>
                  <a:pt x="2667000" y="1090612"/>
                </a:cubicBezTo>
                <a:cubicBezTo>
                  <a:pt x="2664440" y="1095732"/>
                  <a:pt x="2660650" y="1100137"/>
                  <a:pt x="2657475" y="1104900"/>
                </a:cubicBezTo>
                <a:cubicBezTo>
                  <a:pt x="2645508" y="1140803"/>
                  <a:pt x="2661649" y="1096554"/>
                  <a:pt x="2643188" y="1133475"/>
                </a:cubicBezTo>
                <a:cubicBezTo>
                  <a:pt x="2623469" y="1172911"/>
                  <a:pt x="2656198" y="1121101"/>
                  <a:pt x="2628900" y="1162050"/>
                </a:cubicBezTo>
                <a:cubicBezTo>
                  <a:pt x="2616933" y="1197953"/>
                  <a:pt x="2633074" y="1153704"/>
                  <a:pt x="2614613" y="1190625"/>
                </a:cubicBezTo>
                <a:cubicBezTo>
                  <a:pt x="2594894" y="1230061"/>
                  <a:pt x="2627623" y="1178251"/>
                  <a:pt x="2600325" y="1219200"/>
                </a:cubicBezTo>
                <a:cubicBezTo>
                  <a:pt x="2588358" y="1255103"/>
                  <a:pt x="2604499" y="1210854"/>
                  <a:pt x="2586038" y="1247775"/>
                </a:cubicBezTo>
                <a:cubicBezTo>
                  <a:pt x="2583793" y="1252265"/>
                  <a:pt x="2584060" y="1257885"/>
                  <a:pt x="2581275" y="1262062"/>
                </a:cubicBezTo>
                <a:cubicBezTo>
                  <a:pt x="2573939" y="1273065"/>
                  <a:pt x="2563245" y="1278845"/>
                  <a:pt x="2552700" y="1285875"/>
                </a:cubicBezTo>
                <a:cubicBezTo>
                  <a:pt x="2525403" y="1326819"/>
                  <a:pt x="2561750" y="1278635"/>
                  <a:pt x="2528888" y="1304925"/>
                </a:cubicBezTo>
                <a:cubicBezTo>
                  <a:pt x="2524419" y="1308501"/>
                  <a:pt x="2524217" y="1316179"/>
                  <a:pt x="2519363" y="1319212"/>
                </a:cubicBezTo>
                <a:cubicBezTo>
                  <a:pt x="2510849" y="1324533"/>
                  <a:pt x="2499768" y="1324247"/>
                  <a:pt x="2490788" y="1328737"/>
                </a:cubicBezTo>
                <a:cubicBezTo>
                  <a:pt x="2478088" y="1335087"/>
                  <a:pt x="2464502" y="1339911"/>
                  <a:pt x="2452688" y="1347787"/>
                </a:cubicBezTo>
                <a:cubicBezTo>
                  <a:pt x="2411739" y="1375085"/>
                  <a:pt x="2463549" y="1342356"/>
                  <a:pt x="2424113" y="1362075"/>
                </a:cubicBezTo>
                <a:cubicBezTo>
                  <a:pt x="2418993" y="1364635"/>
                  <a:pt x="2414945" y="1369040"/>
                  <a:pt x="2409825" y="1371600"/>
                </a:cubicBezTo>
                <a:cubicBezTo>
                  <a:pt x="2402217" y="1375404"/>
                  <a:pt x="2383603" y="1379092"/>
                  <a:pt x="2376488" y="1381125"/>
                </a:cubicBezTo>
                <a:cubicBezTo>
                  <a:pt x="2371661" y="1382504"/>
                  <a:pt x="2367070" y="1384669"/>
                  <a:pt x="2362200" y="1385887"/>
                </a:cubicBezTo>
                <a:cubicBezTo>
                  <a:pt x="2354347" y="1387850"/>
                  <a:pt x="2346241" y="1388687"/>
                  <a:pt x="2338388" y="1390650"/>
                </a:cubicBezTo>
                <a:cubicBezTo>
                  <a:pt x="2302103" y="1399721"/>
                  <a:pt x="2349555" y="1391274"/>
                  <a:pt x="2305050" y="1400175"/>
                </a:cubicBezTo>
                <a:cubicBezTo>
                  <a:pt x="2291416" y="1402902"/>
                  <a:pt x="2266726" y="1405865"/>
                  <a:pt x="2252663" y="1409700"/>
                </a:cubicBezTo>
                <a:cubicBezTo>
                  <a:pt x="2242977" y="1412342"/>
                  <a:pt x="2233613" y="1416050"/>
                  <a:pt x="2224088" y="1419225"/>
                </a:cubicBezTo>
                <a:lnTo>
                  <a:pt x="2195513" y="1428750"/>
                </a:lnTo>
                <a:cubicBezTo>
                  <a:pt x="2190750" y="1430338"/>
                  <a:pt x="2186095" y="1432294"/>
                  <a:pt x="2181225" y="1433512"/>
                </a:cubicBezTo>
                <a:cubicBezTo>
                  <a:pt x="2152807" y="1440617"/>
                  <a:pt x="2168631" y="1437199"/>
                  <a:pt x="2133600" y="1443037"/>
                </a:cubicBezTo>
                <a:cubicBezTo>
                  <a:pt x="2095500" y="1441450"/>
                  <a:pt x="2057244" y="1442069"/>
                  <a:pt x="2019300" y="1438275"/>
                </a:cubicBezTo>
                <a:cubicBezTo>
                  <a:pt x="2019290" y="1438274"/>
                  <a:pt x="1983586" y="1426370"/>
                  <a:pt x="1976438" y="1423987"/>
                </a:cubicBezTo>
                <a:cubicBezTo>
                  <a:pt x="1971675" y="1422399"/>
                  <a:pt x="1967150" y="1419680"/>
                  <a:pt x="1962150" y="1419225"/>
                </a:cubicBezTo>
                <a:lnTo>
                  <a:pt x="1909763" y="1414462"/>
                </a:lnTo>
                <a:cubicBezTo>
                  <a:pt x="1901825" y="1412875"/>
                  <a:pt x="1893760" y="1411830"/>
                  <a:pt x="1885950" y="1409700"/>
                </a:cubicBezTo>
                <a:cubicBezTo>
                  <a:pt x="1876264" y="1407058"/>
                  <a:pt x="1857375" y="1400175"/>
                  <a:pt x="1857375" y="1400175"/>
                </a:cubicBezTo>
                <a:lnTo>
                  <a:pt x="1800225" y="1362075"/>
                </a:lnTo>
                <a:lnTo>
                  <a:pt x="1785938" y="1352550"/>
                </a:lnTo>
                <a:lnTo>
                  <a:pt x="1771650" y="1343025"/>
                </a:lnTo>
                <a:cubicBezTo>
                  <a:pt x="1748864" y="1308846"/>
                  <a:pt x="1760694" y="1322545"/>
                  <a:pt x="1738313" y="1300162"/>
                </a:cubicBezTo>
                <a:cubicBezTo>
                  <a:pt x="1720938" y="1248044"/>
                  <a:pt x="1748651" y="1326996"/>
                  <a:pt x="1724025" y="1271587"/>
                </a:cubicBezTo>
                <a:cubicBezTo>
                  <a:pt x="1719947" y="1262412"/>
                  <a:pt x="1717675" y="1252537"/>
                  <a:pt x="1714500" y="1243012"/>
                </a:cubicBezTo>
                <a:cubicBezTo>
                  <a:pt x="1712913" y="1238250"/>
                  <a:pt x="1711983" y="1233215"/>
                  <a:pt x="1709738" y="1228725"/>
                </a:cubicBezTo>
                <a:lnTo>
                  <a:pt x="1700213" y="1209675"/>
                </a:lnTo>
                <a:cubicBezTo>
                  <a:pt x="1702060" y="1181967"/>
                  <a:pt x="1686881" y="1125020"/>
                  <a:pt x="1733550" y="1119187"/>
                </a:cubicBezTo>
                <a:cubicBezTo>
                  <a:pt x="1746250" y="1117600"/>
                  <a:pt x="1759000" y="1116371"/>
                  <a:pt x="1771650" y="1114425"/>
                </a:cubicBezTo>
                <a:cubicBezTo>
                  <a:pt x="1790702" y="1111494"/>
                  <a:pt x="1816068" y="1104511"/>
                  <a:pt x="1833563" y="1100137"/>
                </a:cubicBezTo>
                <a:lnTo>
                  <a:pt x="1852613" y="1095375"/>
                </a:lnTo>
                <a:lnTo>
                  <a:pt x="1871663" y="1090612"/>
                </a:lnTo>
                <a:cubicBezTo>
                  <a:pt x="1876425" y="1087437"/>
                  <a:pt x="1880571" y="1083043"/>
                  <a:pt x="1885950" y="1081087"/>
                </a:cubicBezTo>
                <a:cubicBezTo>
                  <a:pt x="1898253" y="1076613"/>
                  <a:pt x="1911631" y="1075701"/>
                  <a:pt x="1924050" y="1071562"/>
                </a:cubicBezTo>
                <a:lnTo>
                  <a:pt x="1938338" y="1066800"/>
                </a:lnTo>
                <a:cubicBezTo>
                  <a:pt x="1943100" y="1063625"/>
                  <a:pt x="1947655" y="1060115"/>
                  <a:pt x="1952625" y="1057275"/>
                </a:cubicBezTo>
                <a:cubicBezTo>
                  <a:pt x="1958789" y="1053753"/>
                  <a:pt x="1967415" y="1053430"/>
                  <a:pt x="1971675" y="1047750"/>
                </a:cubicBezTo>
                <a:cubicBezTo>
                  <a:pt x="1977699" y="1039718"/>
                  <a:pt x="1974100" y="1026275"/>
                  <a:pt x="1981200" y="1019175"/>
                </a:cubicBezTo>
                <a:lnTo>
                  <a:pt x="1995488" y="1004887"/>
                </a:lnTo>
                <a:cubicBezTo>
                  <a:pt x="1996862" y="998018"/>
                  <a:pt x="2006170" y="941239"/>
                  <a:pt x="2014538" y="928687"/>
                </a:cubicBezTo>
                <a:lnTo>
                  <a:pt x="2024063" y="914400"/>
                </a:lnTo>
                <a:cubicBezTo>
                  <a:pt x="2022475" y="890587"/>
                  <a:pt x="2024828" y="866179"/>
                  <a:pt x="2019300" y="842962"/>
                </a:cubicBezTo>
                <a:cubicBezTo>
                  <a:pt x="2016648" y="831826"/>
                  <a:pt x="2000250" y="814387"/>
                  <a:pt x="2000250" y="814387"/>
                </a:cubicBezTo>
                <a:lnTo>
                  <a:pt x="1981200" y="757237"/>
                </a:lnTo>
                <a:lnTo>
                  <a:pt x="1976438" y="742950"/>
                </a:lnTo>
                <a:cubicBezTo>
                  <a:pt x="1972565" y="731330"/>
                  <a:pt x="1971382" y="723607"/>
                  <a:pt x="1962150" y="714375"/>
                </a:cubicBezTo>
                <a:cubicBezTo>
                  <a:pt x="1948501" y="700726"/>
                  <a:pt x="1949069" y="707834"/>
                  <a:pt x="1933575" y="700087"/>
                </a:cubicBezTo>
                <a:cubicBezTo>
                  <a:pt x="1896653" y="681626"/>
                  <a:pt x="1940907" y="697767"/>
                  <a:pt x="1905000" y="685800"/>
                </a:cubicBezTo>
                <a:cubicBezTo>
                  <a:pt x="1901825" y="681037"/>
                  <a:pt x="1899945" y="675088"/>
                  <a:pt x="1895475" y="671512"/>
                </a:cubicBezTo>
                <a:cubicBezTo>
                  <a:pt x="1891555" y="668376"/>
                  <a:pt x="1886031" y="668071"/>
                  <a:pt x="1881188" y="666750"/>
                </a:cubicBezTo>
                <a:cubicBezTo>
                  <a:pt x="1868558" y="663306"/>
                  <a:pt x="1855507" y="661365"/>
                  <a:pt x="1843088" y="657225"/>
                </a:cubicBezTo>
                <a:cubicBezTo>
                  <a:pt x="1833563" y="654050"/>
                  <a:pt x="1824417" y="649351"/>
                  <a:pt x="1814513" y="647700"/>
                </a:cubicBezTo>
                <a:lnTo>
                  <a:pt x="1757363" y="638175"/>
                </a:lnTo>
                <a:cubicBezTo>
                  <a:pt x="1752600" y="636587"/>
                  <a:pt x="1747998" y="634397"/>
                  <a:pt x="1743075" y="633412"/>
                </a:cubicBezTo>
                <a:cubicBezTo>
                  <a:pt x="1682287" y="621254"/>
                  <a:pt x="1637238" y="631066"/>
                  <a:pt x="1566863" y="633412"/>
                </a:cubicBezTo>
                <a:cubicBezTo>
                  <a:pt x="1517873" y="645660"/>
                  <a:pt x="1541722" y="641086"/>
                  <a:pt x="1495425" y="647700"/>
                </a:cubicBezTo>
                <a:cubicBezTo>
                  <a:pt x="1465263" y="646112"/>
                  <a:pt x="1435018" y="645672"/>
                  <a:pt x="1404938" y="642937"/>
                </a:cubicBezTo>
                <a:cubicBezTo>
                  <a:pt x="1399938" y="642482"/>
                  <a:pt x="1395631" y="638798"/>
                  <a:pt x="1390650" y="638175"/>
                </a:cubicBezTo>
                <a:cubicBezTo>
                  <a:pt x="1370112" y="635608"/>
                  <a:pt x="1349375" y="635000"/>
                  <a:pt x="1328738" y="633412"/>
                </a:cubicBezTo>
                <a:cubicBezTo>
                  <a:pt x="1320800" y="635000"/>
                  <a:pt x="1312778" y="636212"/>
                  <a:pt x="1304925" y="638175"/>
                </a:cubicBezTo>
                <a:cubicBezTo>
                  <a:pt x="1241324" y="654075"/>
                  <a:pt x="1351712" y="629895"/>
                  <a:pt x="1271588" y="647700"/>
                </a:cubicBezTo>
                <a:cubicBezTo>
                  <a:pt x="1263686" y="649456"/>
                  <a:pt x="1255628" y="650499"/>
                  <a:pt x="1247775" y="652462"/>
                </a:cubicBezTo>
                <a:cubicBezTo>
                  <a:pt x="1242905" y="653680"/>
                  <a:pt x="1238474" y="656638"/>
                  <a:pt x="1233488" y="657225"/>
                </a:cubicBezTo>
                <a:cubicBezTo>
                  <a:pt x="1211359" y="659828"/>
                  <a:pt x="1189038" y="660400"/>
                  <a:pt x="1166813" y="661987"/>
                </a:cubicBezTo>
                <a:cubicBezTo>
                  <a:pt x="1162050" y="663575"/>
                  <a:pt x="1157015" y="664505"/>
                  <a:pt x="1152525" y="666750"/>
                </a:cubicBezTo>
                <a:cubicBezTo>
                  <a:pt x="1132459" y="676783"/>
                  <a:pt x="1139151" y="683343"/>
                  <a:pt x="1109663" y="685800"/>
                </a:cubicBezTo>
                <a:lnTo>
                  <a:pt x="1052513" y="690562"/>
                </a:lnTo>
                <a:cubicBezTo>
                  <a:pt x="1047750" y="692150"/>
                  <a:pt x="1042715" y="693080"/>
                  <a:pt x="1038225" y="695325"/>
                </a:cubicBezTo>
                <a:cubicBezTo>
                  <a:pt x="1033106" y="697885"/>
                  <a:pt x="1029297" y="702840"/>
                  <a:pt x="1023938" y="704850"/>
                </a:cubicBezTo>
                <a:cubicBezTo>
                  <a:pt x="1016359" y="707692"/>
                  <a:pt x="1007935" y="707482"/>
                  <a:pt x="1000125" y="709612"/>
                </a:cubicBezTo>
                <a:cubicBezTo>
                  <a:pt x="990439" y="712254"/>
                  <a:pt x="971550" y="719137"/>
                  <a:pt x="971550" y="719137"/>
                </a:cubicBezTo>
                <a:lnTo>
                  <a:pt x="942975" y="738187"/>
                </a:lnTo>
                <a:cubicBezTo>
                  <a:pt x="938213" y="741362"/>
                  <a:pt x="934118" y="745902"/>
                  <a:pt x="928688" y="747712"/>
                </a:cubicBezTo>
                <a:lnTo>
                  <a:pt x="914400" y="752475"/>
                </a:lnTo>
                <a:cubicBezTo>
                  <a:pt x="868826" y="798049"/>
                  <a:pt x="927178" y="743956"/>
                  <a:pt x="885825" y="771525"/>
                </a:cubicBezTo>
                <a:cubicBezTo>
                  <a:pt x="850150" y="795308"/>
                  <a:pt x="891224" y="779250"/>
                  <a:pt x="857250" y="790575"/>
                </a:cubicBezTo>
                <a:cubicBezTo>
                  <a:pt x="847886" y="804621"/>
                  <a:pt x="847187" y="807693"/>
                  <a:pt x="833438" y="819150"/>
                </a:cubicBezTo>
                <a:cubicBezTo>
                  <a:pt x="829041" y="822814"/>
                  <a:pt x="823913" y="825500"/>
                  <a:pt x="819150" y="828675"/>
                </a:cubicBezTo>
                <a:lnTo>
                  <a:pt x="800100" y="857250"/>
                </a:lnTo>
                <a:lnTo>
                  <a:pt x="790575" y="871537"/>
                </a:lnTo>
                <a:cubicBezTo>
                  <a:pt x="788988" y="876300"/>
                  <a:pt x="787192" y="880998"/>
                  <a:pt x="785813" y="885825"/>
                </a:cubicBezTo>
                <a:cubicBezTo>
                  <a:pt x="773550" y="928746"/>
                  <a:pt x="775517" y="951995"/>
                  <a:pt x="785813" y="1009650"/>
                </a:cubicBezTo>
                <a:cubicBezTo>
                  <a:pt x="787825" y="1020919"/>
                  <a:pt x="795338" y="1031875"/>
                  <a:pt x="804863" y="1038225"/>
                </a:cubicBezTo>
                <a:lnTo>
                  <a:pt x="819150" y="1047750"/>
                </a:lnTo>
                <a:cubicBezTo>
                  <a:pt x="822325" y="1052512"/>
                  <a:pt x="825011" y="1057640"/>
                  <a:pt x="828675" y="1062037"/>
                </a:cubicBezTo>
                <a:cubicBezTo>
                  <a:pt x="832987" y="1067211"/>
                  <a:pt x="839692" y="1070437"/>
                  <a:pt x="842963" y="1076325"/>
                </a:cubicBezTo>
                <a:cubicBezTo>
                  <a:pt x="847839" y="1085102"/>
                  <a:pt x="849313" y="1095375"/>
                  <a:pt x="852488" y="1104900"/>
                </a:cubicBezTo>
                <a:lnTo>
                  <a:pt x="871538" y="1162050"/>
                </a:lnTo>
                <a:cubicBezTo>
                  <a:pt x="871539" y="1162052"/>
                  <a:pt x="881062" y="1190624"/>
                  <a:pt x="881063" y="1190625"/>
                </a:cubicBezTo>
                <a:cubicBezTo>
                  <a:pt x="885825" y="1195387"/>
                  <a:pt x="891038" y="1199738"/>
                  <a:pt x="895350" y="1204912"/>
                </a:cubicBezTo>
                <a:cubicBezTo>
                  <a:pt x="899014" y="1209309"/>
                  <a:pt x="900021" y="1216166"/>
                  <a:pt x="904875" y="1219200"/>
                </a:cubicBezTo>
                <a:cubicBezTo>
                  <a:pt x="918598" y="1227777"/>
                  <a:pt x="946641" y="1230923"/>
                  <a:pt x="962025" y="1233487"/>
                </a:cubicBezTo>
                <a:lnTo>
                  <a:pt x="1004888" y="1247775"/>
                </a:lnTo>
                <a:lnTo>
                  <a:pt x="1019175" y="1252537"/>
                </a:lnTo>
                <a:cubicBezTo>
                  <a:pt x="1023938" y="1255712"/>
                  <a:pt x="1028805" y="1258735"/>
                  <a:pt x="1033463" y="1262062"/>
                </a:cubicBezTo>
                <a:cubicBezTo>
                  <a:pt x="1039922" y="1266676"/>
                  <a:pt x="1045621" y="1272412"/>
                  <a:pt x="1052513" y="1276350"/>
                </a:cubicBezTo>
                <a:cubicBezTo>
                  <a:pt x="1056871" y="1278841"/>
                  <a:pt x="1062038" y="1279525"/>
                  <a:pt x="1066800" y="1281112"/>
                </a:cubicBezTo>
                <a:cubicBezTo>
                  <a:pt x="1069975" y="1285875"/>
                  <a:pt x="1071855" y="1291824"/>
                  <a:pt x="1076325" y="1295400"/>
                </a:cubicBezTo>
                <a:cubicBezTo>
                  <a:pt x="1080245" y="1298536"/>
                  <a:pt x="1087063" y="1296612"/>
                  <a:pt x="1090613" y="1300162"/>
                </a:cubicBezTo>
                <a:cubicBezTo>
                  <a:pt x="1094163" y="1303712"/>
                  <a:pt x="1093398" y="1309836"/>
                  <a:pt x="1095375" y="1314450"/>
                </a:cubicBezTo>
                <a:cubicBezTo>
                  <a:pt x="1098172" y="1320976"/>
                  <a:pt x="1102103" y="1326975"/>
                  <a:pt x="1104900" y="1333500"/>
                </a:cubicBezTo>
                <a:cubicBezTo>
                  <a:pt x="1109002" y="1343071"/>
                  <a:pt x="1112007" y="1357162"/>
                  <a:pt x="1114425" y="1366837"/>
                </a:cubicBezTo>
                <a:cubicBezTo>
                  <a:pt x="1112838" y="1398587"/>
                  <a:pt x="1112303" y="1430407"/>
                  <a:pt x="1109663" y="1462087"/>
                </a:cubicBezTo>
                <a:cubicBezTo>
                  <a:pt x="1109119" y="1468610"/>
                  <a:pt x="1106781" y="1474868"/>
                  <a:pt x="1104900" y="1481137"/>
                </a:cubicBezTo>
                <a:cubicBezTo>
                  <a:pt x="1102015" y="1490754"/>
                  <a:pt x="1098550" y="1500187"/>
                  <a:pt x="1095375" y="1509712"/>
                </a:cubicBezTo>
                <a:lnTo>
                  <a:pt x="1085850" y="1538287"/>
                </a:lnTo>
                <a:lnTo>
                  <a:pt x="1076325" y="1566862"/>
                </a:lnTo>
                <a:cubicBezTo>
                  <a:pt x="1074737" y="1571625"/>
                  <a:pt x="1072388" y="1576198"/>
                  <a:pt x="1071563" y="1581150"/>
                </a:cubicBezTo>
                <a:cubicBezTo>
                  <a:pt x="1069975" y="1590675"/>
                  <a:pt x="1068895" y="1600299"/>
                  <a:pt x="1066800" y="1609725"/>
                </a:cubicBezTo>
                <a:cubicBezTo>
                  <a:pt x="1065711" y="1614625"/>
                  <a:pt x="1063256" y="1619142"/>
                  <a:pt x="1062038" y="1624012"/>
                </a:cubicBezTo>
                <a:cubicBezTo>
                  <a:pt x="1060075" y="1631865"/>
                  <a:pt x="1059031" y="1639923"/>
                  <a:pt x="1057275" y="1647825"/>
                </a:cubicBezTo>
                <a:cubicBezTo>
                  <a:pt x="1055855" y="1654215"/>
                  <a:pt x="1053797" y="1660457"/>
                  <a:pt x="1052513" y="1666875"/>
                </a:cubicBezTo>
                <a:cubicBezTo>
                  <a:pt x="1050619" y="1676344"/>
                  <a:pt x="1049845" y="1686024"/>
                  <a:pt x="1047750" y="1695450"/>
                </a:cubicBezTo>
                <a:cubicBezTo>
                  <a:pt x="1046661" y="1700350"/>
                  <a:pt x="1044309" y="1704894"/>
                  <a:pt x="1042988" y="1709737"/>
                </a:cubicBezTo>
                <a:cubicBezTo>
                  <a:pt x="1039544" y="1722367"/>
                  <a:pt x="1036031" y="1735000"/>
                  <a:pt x="1033463" y="1747837"/>
                </a:cubicBezTo>
                <a:cubicBezTo>
                  <a:pt x="1027577" y="1777263"/>
                  <a:pt x="1033190" y="1764915"/>
                  <a:pt x="1019175" y="1785937"/>
                </a:cubicBezTo>
                <a:lnTo>
                  <a:pt x="1004888" y="1828800"/>
                </a:lnTo>
                <a:lnTo>
                  <a:pt x="1000125" y="1843087"/>
                </a:lnTo>
                <a:cubicBezTo>
                  <a:pt x="998537" y="1847850"/>
                  <a:pt x="997608" y="1852885"/>
                  <a:pt x="995363" y="1857375"/>
                </a:cubicBezTo>
                <a:lnTo>
                  <a:pt x="985838" y="1876425"/>
                </a:lnTo>
                <a:cubicBezTo>
                  <a:pt x="966467" y="1973279"/>
                  <a:pt x="988378" y="1895159"/>
                  <a:pt x="966788" y="1938337"/>
                </a:cubicBezTo>
                <a:cubicBezTo>
                  <a:pt x="964543" y="1942827"/>
                  <a:pt x="965575" y="1949075"/>
                  <a:pt x="962025" y="1952625"/>
                </a:cubicBezTo>
                <a:cubicBezTo>
                  <a:pt x="953930" y="1960720"/>
                  <a:pt x="942975" y="1965325"/>
                  <a:pt x="933450" y="1971675"/>
                </a:cubicBezTo>
                <a:cubicBezTo>
                  <a:pt x="921406" y="1979704"/>
                  <a:pt x="918962" y="1983145"/>
                  <a:pt x="904875" y="1985962"/>
                </a:cubicBezTo>
                <a:cubicBezTo>
                  <a:pt x="893868" y="1988163"/>
                  <a:pt x="882592" y="1988774"/>
                  <a:pt x="871538" y="1990725"/>
                </a:cubicBezTo>
                <a:cubicBezTo>
                  <a:pt x="855595" y="1993539"/>
                  <a:pt x="839882" y="1997589"/>
                  <a:pt x="823913" y="2000250"/>
                </a:cubicBezTo>
                <a:cubicBezTo>
                  <a:pt x="793123" y="2005381"/>
                  <a:pt x="846932" y="2016125"/>
                  <a:pt x="804863" y="201930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77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208" y="21497"/>
            <a:ext cx="8229600" cy="866360"/>
          </a:xfrm>
        </p:spPr>
        <p:txBody>
          <a:bodyPr>
            <a:normAutofit/>
          </a:bodyPr>
          <a:lstStyle/>
          <a:p>
            <a:r>
              <a:rPr lang="nl-NL" dirty="0"/>
              <a:t>Adolescentieperiode</a:t>
            </a:r>
          </a:p>
        </p:txBody>
      </p:sp>
      <p:sp>
        <p:nvSpPr>
          <p:cNvPr id="3" name="Tijdelijke aanduiding voor inhoud 2"/>
          <p:cNvSpPr>
            <a:spLocks noGrp="1"/>
          </p:cNvSpPr>
          <p:nvPr>
            <p:ph idx="1"/>
          </p:nvPr>
        </p:nvSpPr>
        <p:spPr>
          <a:xfrm>
            <a:off x="107504" y="887855"/>
            <a:ext cx="8928992" cy="5948647"/>
          </a:xfrm>
        </p:spPr>
        <p:txBody>
          <a:bodyPr>
            <a:normAutofit lnSpcReduction="10000"/>
          </a:bodyPr>
          <a:lstStyle/>
          <a:p>
            <a:r>
              <a:rPr lang="nl-NL" sz="3500" b="1" dirty="0"/>
              <a:t>Vier veranderingen tijdens de puberteit:</a:t>
            </a:r>
          </a:p>
          <a:p>
            <a:pPr marL="0" indent="0">
              <a:buNone/>
            </a:pPr>
            <a:endParaRPr lang="nl-NL" sz="2400" b="1" dirty="0"/>
          </a:p>
          <a:p>
            <a:r>
              <a:rPr lang="nl-NL" b="1" dirty="0"/>
              <a:t>LICHAMELIJK EEN SEKSUELE ONTWIKKELING</a:t>
            </a:r>
          </a:p>
          <a:p>
            <a:pPr marL="0" indent="0">
              <a:buNone/>
            </a:pPr>
            <a:r>
              <a:rPr lang="nl-NL" dirty="0"/>
              <a:t>    Puberontwikkeling, slaap- en waakritme</a:t>
            </a:r>
          </a:p>
          <a:p>
            <a:endParaRPr lang="nl-NL" sz="2400" dirty="0"/>
          </a:p>
          <a:p>
            <a:r>
              <a:rPr lang="nl-NL" b="1" dirty="0"/>
              <a:t>DOORONTWIKKELING VAN HERSENSCHORS/CORTEX</a:t>
            </a:r>
          </a:p>
          <a:p>
            <a:pPr marL="0" indent="0">
              <a:buNone/>
            </a:pPr>
            <a:r>
              <a:rPr lang="nl-NL" dirty="0"/>
              <a:t>    Cognitieve ontwikkeling, complexe vaardigheden</a:t>
            </a:r>
          </a:p>
          <a:p>
            <a:pPr marL="0" indent="0">
              <a:buNone/>
            </a:pPr>
            <a:endParaRPr lang="nl-NL" sz="2400" dirty="0"/>
          </a:p>
          <a:p>
            <a:r>
              <a:rPr lang="nl-NL" b="1" dirty="0"/>
              <a:t>DOORONTWIKKELING VAN DE EIGEN IDENTITEIT </a:t>
            </a:r>
            <a:r>
              <a:rPr lang="nl-NL" dirty="0"/>
              <a:t>Ontwikkeling van de professionele identiteit</a:t>
            </a:r>
          </a:p>
          <a:p>
            <a:endParaRPr lang="nl-NL" sz="2400" dirty="0"/>
          </a:p>
          <a:p>
            <a:r>
              <a:rPr lang="nl-NL" b="1" dirty="0"/>
              <a:t>SOCIAAL-EMOTIONELE ONTWIKKELING</a:t>
            </a:r>
          </a:p>
          <a:p>
            <a:pPr marL="0" indent="0">
              <a:buNone/>
            </a:pPr>
            <a:r>
              <a:rPr lang="nl-NL" dirty="0"/>
              <a:t>   inzicht in jezelf en anderen</a:t>
            </a:r>
          </a:p>
          <a:p>
            <a:endParaRPr lang="nl-NL" dirty="0"/>
          </a:p>
          <a:p>
            <a:endParaRPr lang="nl-NL" dirty="0"/>
          </a:p>
        </p:txBody>
      </p:sp>
    </p:spTree>
    <p:extLst>
      <p:ext uri="{BB962C8B-B14F-4D97-AF65-F5344CB8AC3E}">
        <p14:creationId xmlns:p14="http://schemas.microsoft.com/office/powerpoint/2010/main" val="385388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722344"/>
          </a:xfrm>
        </p:spPr>
        <p:txBody>
          <a:bodyPr>
            <a:normAutofit fontScale="90000"/>
          </a:bodyPr>
          <a:lstStyle/>
          <a:p>
            <a:r>
              <a:rPr lang="nl-NL" dirty="0"/>
              <a:t>Wat verandert er aan je lichaam</a:t>
            </a:r>
          </a:p>
        </p:txBody>
      </p:sp>
      <p:sp>
        <p:nvSpPr>
          <p:cNvPr id="4" name="Tijdelijke aanduiding voor tekst 3"/>
          <p:cNvSpPr>
            <a:spLocks noGrp="1"/>
          </p:cNvSpPr>
          <p:nvPr>
            <p:ph type="body" idx="1"/>
          </p:nvPr>
        </p:nvSpPr>
        <p:spPr>
          <a:xfrm>
            <a:off x="467544" y="1196752"/>
            <a:ext cx="4040188" cy="659352"/>
          </a:xfrm>
        </p:spPr>
        <p:txBody>
          <a:bodyPr/>
          <a:lstStyle/>
          <a:p>
            <a:pPr algn="ctr"/>
            <a:r>
              <a:rPr lang="nl-NL" dirty="0"/>
              <a:t>Jongen</a:t>
            </a:r>
          </a:p>
        </p:txBody>
      </p:sp>
      <p:sp>
        <p:nvSpPr>
          <p:cNvPr id="6" name="Tijdelijke aanduiding voor tekst 5"/>
          <p:cNvSpPr>
            <a:spLocks noGrp="1"/>
          </p:cNvSpPr>
          <p:nvPr>
            <p:ph type="body" sz="half" idx="3"/>
          </p:nvPr>
        </p:nvSpPr>
        <p:spPr>
          <a:xfrm>
            <a:off x="4644008" y="1196752"/>
            <a:ext cx="4041775" cy="654843"/>
          </a:xfrm>
        </p:spPr>
        <p:txBody>
          <a:bodyPr/>
          <a:lstStyle/>
          <a:p>
            <a:pPr algn="ctr"/>
            <a:r>
              <a:rPr lang="nl-NL" dirty="0"/>
              <a:t>Meisje</a:t>
            </a:r>
          </a:p>
        </p:txBody>
      </p:sp>
      <p:sp>
        <p:nvSpPr>
          <p:cNvPr id="7" name="Tijdelijke aanduiding voor inhoud 6"/>
          <p:cNvSpPr>
            <a:spLocks noGrp="1"/>
          </p:cNvSpPr>
          <p:nvPr>
            <p:ph sz="quarter" idx="4"/>
          </p:nvPr>
        </p:nvSpPr>
        <p:spPr>
          <a:xfrm>
            <a:off x="4645025" y="1844824"/>
            <a:ext cx="4041775" cy="4515496"/>
          </a:xfrm>
        </p:spPr>
        <p:txBody>
          <a:bodyPr/>
          <a:lstStyle/>
          <a:p>
            <a:pPr fontAlgn="t"/>
            <a:endParaRPr lang="nl-NL" b="1" dirty="0"/>
          </a:p>
          <a:p>
            <a:pPr fontAlgn="t"/>
            <a:endParaRPr lang="nl-NL" b="1" dirty="0"/>
          </a:p>
          <a:p>
            <a:pPr fontAlgn="t"/>
            <a:endParaRPr lang="nl-NL" dirty="0"/>
          </a:p>
          <a:p>
            <a:pPr fontAlgn="t"/>
            <a:endParaRPr lang="nl-NL" dirty="0"/>
          </a:p>
          <a:p>
            <a:pPr fontAlgn="t"/>
            <a:endParaRPr lang="nl-NL" dirty="0"/>
          </a:p>
          <a:p>
            <a:pPr fontAlgn="t"/>
            <a:endParaRPr lang="nl-NL" dirty="0"/>
          </a:p>
          <a:p>
            <a:pPr fontAlgn="t"/>
            <a:endParaRPr lang="nl-NL" dirty="0"/>
          </a:p>
          <a:p>
            <a:pPr fontAlgn="t"/>
            <a:endParaRPr lang="nl-NL" dirty="0"/>
          </a:p>
          <a:p>
            <a:pPr fontAlgn="t"/>
            <a:endParaRPr lang="nl-NL" dirty="0"/>
          </a:p>
          <a:p>
            <a:pPr fontAlgn="t"/>
            <a:endParaRPr lang="nl-NL" dirty="0"/>
          </a:p>
          <a:p>
            <a:pPr fontAlgn="t"/>
            <a:endParaRPr lang="nl-NL" dirty="0"/>
          </a:p>
          <a:p>
            <a:pPr fontAlgn="t"/>
            <a:endParaRPr lang="nl-NL" dirty="0"/>
          </a:p>
          <a:p>
            <a:pPr fontAlgn="t"/>
            <a:endParaRPr lang="nl-NL" dirty="0"/>
          </a:p>
          <a:p>
            <a:pPr fontAlgn="t"/>
            <a:endParaRPr lang="nl-NL" dirty="0"/>
          </a:p>
          <a:p>
            <a:endParaRPr lang="nl-NL" dirty="0"/>
          </a:p>
        </p:txBody>
      </p:sp>
      <p:sp>
        <p:nvSpPr>
          <p:cNvPr id="5" name="Tijdelijke aanduiding voor inhoud 4"/>
          <p:cNvSpPr>
            <a:spLocks noGrp="1"/>
          </p:cNvSpPr>
          <p:nvPr>
            <p:ph sz="quarter" idx="2"/>
          </p:nvPr>
        </p:nvSpPr>
        <p:spPr>
          <a:xfrm>
            <a:off x="457200" y="1988840"/>
            <a:ext cx="8147248" cy="4371480"/>
          </a:xfrm>
        </p:spPr>
        <p:txBody>
          <a:bodyPr numCol="2"/>
          <a:lstStyle/>
          <a:p>
            <a:r>
              <a:rPr lang="nl-NL" sz="2400" b="1" dirty="0"/>
              <a:t>Sterke groeispurt</a:t>
            </a:r>
          </a:p>
          <a:p>
            <a:r>
              <a:rPr lang="nl-NL" sz="2400" b="1" dirty="0"/>
              <a:t>Groei schaamhaar</a:t>
            </a:r>
          </a:p>
          <a:p>
            <a:r>
              <a:rPr lang="nl-NL" sz="2400" b="1" dirty="0"/>
              <a:t>Groei okselhaar </a:t>
            </a:r>
          </a:p>
          <a:p>
            <a:r>
              <a:rPr lang="nl-NL" sz="2400" b="1" dirty="0"/>
              <a:t>Penis wordt langer</a:t>
            </a:r>
          </a:p>
          <a:p>
            <a:r>
              <a:rPr lang="nl-NL" sz="2400" b="1" dirty="0"/>
              <a:t>Haargroei op het gezicht</a:t>
            </a:r>
          </a:p>
          <a:p>
            <a:r>
              <a:rPr lang="nl-NL" sz="2400" b="1" dirty="0"/>
              <a:t>Baard in de keel</a:t>
            </a:r>
          </a:p>
          <a:p>
            <a:r>
              <a:rPr lang="nl-NL" sz="2400" b="1" dirty="0"/>
              <a:t>Groei van balzak en zaadballen</a:t>
            </a:r>
          </a:p>
          <a:p>
            <a:endParaRPr lang="nl-NL" sz="2400" b="1" dirty="0"/>
          </a:p>
          <a:p>
            <a:endParaRPr lang="nl-NL" sz="2400" b="1" dirty="0"/>
          </a:p>
          <a:p>
            <a:r>
              <a:rPr lang="nl-NL" sz="2400" b="1" dirty="0"/>
              <a:t>Sterke groeispurt</a:t>
            </a:r>
          </a:p>
          <a:p>
            <a:r>
              <a:rPr lang="nl-NL" sz="2400" b="1" dirty="0"/>
              <a:t>Groei schaamhaar</a:t>
            </a:r>
          </a:p>
          <a:p>
            <a:r>
              <a:rPr lang="nl-NL" sz="2400" b="1" dirty="0"/>
              <a:t>Groei okselhaar </a:t>
            </a:r>
          </a:p>
          <a:p>
            <a:r>
              <a:rPr lang="nl-NL" sz="2400" b="1" dirty="0"/>
              <a:t>Beginnende borstgroei</a:t>
            </a:r>
          </a:p>
          <a:p>
            <a:r>
              <a:rPr lang="nl-NL" sz="2400" b="1" dirty="0"/>
              <a:t>Volwassen borstgrootte</a:t>
            </a:r>
          </a:p>
          <a:p>
            <a:r>
              <a:rPr lang="nl-NL" sz="2400" b="1" dirty="0"/>
              <a:t>Eerste menstruatie</a:t>
            </a:r>
          </a:p>
          <a:p>
            <a:r>
              <a:rPr lang="nl-NL" sz="2400" b="1" dirty="0"/>
              <a:t>Verandering van lichaamsvorm</a:t>
            </a:r>
          </a:p>
          <a:p>
            <a:pPr marL="0" indent="0">
              <a:buNone/>
            </a:pPr>
            <a:endParaRPr lang="nl-NL" sz="2400" dirty="0"/>
          </a:p>
          <a:p>
            <a:endParaRPr lang="nl-NL" dirty="0"/>
          </a:p>
        </p:txBody>
      </p:sp>
    </p:spTree>
    <p:extLst>
      <p:ext uri="{BB962C8B-B14F-4D97-AF65-F5344CB8AC3E}">
        <p14:creationId xmlns:p14="http://schemas.microsoft.com/office/powerpoint/2010/main" val="245563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9" dur="500"/>
                                        <p:tgtEl>
                                          <p:spTgt spid="5">
                                            <p:txEl>
                                              <p:pRg st="0" end="0"/>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5">
                                            <p:txEl>
                                              <p:pRg st="0" end="0"/>
                                            </p:txEl>
                                          </p:spTgt>
                                        </p:tgtEl>
                                        <p:attrNameLst>
                                          <p:attrName>style.visibility</p:attrName>
                                        </p:attrNameLst>
                                      </p:cBhvr>
                                      <p:to>
                                        <p:strVal val="hidden"/>
                                      </p:to>
                                    </p:set>
                                  </p:childTnLst>
                                </p:cTn>
                              </p:par>
                            </p:childTnLst>
                          </p:cTn>
                        </p:par>
                        <p:par>
                          <p:cTn id="51" fill="hold">
                            <p:stCondLst>
                              <p:cond delay="500"/>
                            </p:stCondLst>
                            <p:childTnLst>
                              <p:par>
                                <p:cTn id="52" presetID="2" presetClass="exit" presetSubtype="4" fill="hold" grpId="1" nodeType="afterEffect">
                                  <p:stCondLst>
                                    <p:cond delay="0"/>
                                  </p:stCondLst>
                                  <p:childTnLst>
                                    <p:anim calcmode="lin" valueType="num">
                                      <p:cBhvr additive="base">
                                        <p:cTn id="53" dur="500"/>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4" dur="500"/>
                                        <p:tgtEl>
                                          <p:spTgt spid="5">
                                            <p:txEl>
                                              <p:pRg st="1" end="1"/>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5">
                                            <p:txEl>
                                              <p:pRg st="1" end="1"/>
                                            </p:txEl>
                                          </p:spTgt>
                                        </p:tgtEl>
                                        <p:attrNameLst>
                                          <p:attrName>style.visibility</p:attrName>
                                        </p:attrNameLst>
                                      </p:cBhvr>
                                      <p:to>
                                        <p:strVal val="hidden"/>
                                      </p:to>
                                    </p:set>
                                  </p:childTnLst>
                                </p:cTn>
                              </p:par>
                            </p:childTnLst>
                          </p:cTn>
                        </p:par>
                        <p:par>
                          <p:cTn id="56" fill="hold">
                            <p:stCondLst>
                              <p:cond delay="1000"/>
                            </p:stCondLst>
                            <p:childTnLst>
                              <p:par>
                                <p:cTn id="57" presetID="2" presetClass="exit" presetSubtype="4" fill="hold" grpId="1" nodeType="afterEffect">
                                  <p:stCondLst>
                                    <p:cond delay="0"/>
                                  </p:stCondLst>
                                  <p:childTnLst>
                                    <p:anim calcmode="lin" valueType="num">
                                      <p:cBhvr additive="base">
                                        <p:cTn id="58" dur="500"/>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9" dur="500"/>
                                        <p:tgtEl>
                                          <p:spTgt spid="5">
                                            <p:txEl>
                                              <p:pRg st="2" end="2"/>
                                            </p:txEl>
                                          </p:spTgt>
                                        </p:tgtEl>
                                        <p:attrNameLst>
                                          <p:attrName>ppt_y</p:attrName>
                                        </p:attrNameLst>
                                      </p:cBhvr>
                                      <p:tavLst>
                                        <p:tav tm="0">
                                          <p:val>
                                            <p:strVal val="ppt_y"/>
                                          </p:val>
                                        </p:tav>
                                        <p:tav tm="100000">
                                          <p:val>
                                            <p:strVal val="1+ppt_h/2"/>
                                          </p:val>
                                        </p:tav>
                                      </p:tavLst>
                                    </p:anim>
                                    <p:set>
                                      <p:cBhvr>
                                        <p:cTn id="60" dur="1" fill="hold">
                                          <p:stCondLst>
                                            <p:cond delay="499"/>
                                          </p:stCondLst>
                                        </p:cTn>
                                        <p:tgtEl>
                                          <p:spTgt spid="5">
                                            <p:txEl>
                                              <p:pRg st="2" end="2"/>
                                            </p:txEl>
                                          </p:spTgt>
                                        </p:tgtEl>
                                        <p:attrNameLst>
                                          <p:attrName>style.visibility</p:attrName>
                                        </p:attrNameLst>
                                      </p:cBhvr>
                                      <p:to>
                                        <p:strVal val="hidden"/>
                                      </p:to>
                                    </p:set>
                                  </p:childTnLst>
                                </p:cTn>
                              </p:par>
                            </p:childTnLst>
                          </p:cTn>
                        </p:par>
                        <p:par>
                          <p:cTn id="61" fill="hold">
                            <p:stCondLst>
                              <p:cond delay="1500"/>
                            </p:stCondLst>
                            <p:childTnLst>
                              <p:par>
                                <p:cTn id="62" presetID="2" presetClass="exit" presetSubtype="4" fill="hold" grpId="1" nodeType="afterEffect">
                                  <p:stCondLst>
                                    <p:cond delay="0"/>
                                  </p:stCondLst>
                                  <p:childTnLst>
                                    <p:anim calcmode="lin" valueType="num">
                                      <p:cBhvr additive="base">
                                        <p:cTn id="63" dur="500"/>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4" dur="500"/>
                                        <p:tgtEl>
                                          <p:spTgt spid="5">
                                            <p:txEl>
                                              <p:pRg st="3" end="3"/>
                                            </p:txEl>
                                          </p:spTgt>
                                        </p:tgtEl>
                                        <p:attrNameLst>
                                          <p:attrName>ppt_y</p:attrName>
                                        </p:attrNameLst>
                                      </p:cBhvr>
                                      <p:tavLst>
                                        <p:tav tm="0">
                                          <p:val>
                                            <p:strVal val="ppt_y"/>
                                          </p:val>
                                        </p:tav>
                                        <p:tav tm="100000">
                                          <p:val>
                                            <p:strVal val="1+ppt_h/2"/>
                                          </p:val>
                                        </p:tav>
                                      </p:tavLst>
                                    </p:anim>
                                    <p:set>
                                      <p:cBhvr>
                                        <p:cTn id="65" dur="1" fill="hold">
                                          <p:stCondLst>
                                            <p:cond delay="499"/>
                                          </p:stCondLst>
                                        </p:cTn>
                                        <p:tgtEl>
                                          <p:spTgt spid="5">
                                            <p:txEl>
                                              <p:pRg st="3" end="3"/>
                                            </p:txEl>
                                          </p:spTgt>
                                        </p:tgtEl>
                                        <p:attrNameLst>
                                          <p:attrName>style.visibility</p:attrName>
                                        </p:attrNameLst>
                                      </p:cBhvr>
                                      <p:to>
                                        <p:strVal val="hidden"/>
                                      </p:to>
                                    </p:set>
                                  </p:childTnLst>
                                </p:cTn>
                              </p:par>
                            </p:childTnLst>
                          </p:cTn>
                        </p:par>
                        <p:par>
                          <p:cTn id="66" fill="hold">
                            <p:stCondLst>
                              <p:cond delay="2000"/>
                            </p:stCondLst>
                            <p:childTnLst>
                              <p:par>
                                <p:cTn id="67" presetID="2" presetClass="exit" presetSubtype="4" fill="hold" grpId="1" nodeType="afterEffect">
                                  <p:stCondLst>
                                    <p:cond delay="0"/>
                                  </p:stCondLst>
                                  <p:childTnLst>
                                    <p:anim calcmode="lin" valueType="num">
                                      <p:cBhvr additive="base">
                                        <p:cTn id="68" dur="500"/>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9" dur="500"/>
                                        <p:tgtEl>
                                          <p:spTgt spid="5">
                                            <p:txEl>
                                              <p:pRg st="4" end="4"/>
                                            </p:txEl>
                                          </p:spTgt>
                                        </p:tgtEl>
                                        <p:attrNameLst>
                                          <p:attrName>ppt_y</p:attrName>
                                        </p:attrNameLst>
                                      </p:cBhvr>
                                      <p:tavLst>
                                        <p:tav tm="0">
                                          <p:val>
                                            <p:strVal val="ppt_y"/>
                                          </p:val>
                                        </p:tav>
                                        <p:tav tm="100000">
                                          <p:val>
                                            <p:strVal val="1+ppt_h/2"/>
                                          </p:val>
                                        </p:tav>
                                      </p:tavLst>
                                    </p:anim>
                                    <p:set>
                                      <p:cBhvr>
                                        <p:cTn id="70" dur="1" fill="hold">
                                          <p:stCondLst>
                                            <p:cond delay="499"/>
                                          </p:stCondLst>
                                        </p:cTn>
                                        <p:tgtEl>
                                          <p:spTgt spid="5">
                                            <p:txEl>
                                              <p:pRg st="4" end="4"/>
                                            </p:txEl>
                                          </p:spTgt>
                                        </p:tgtEl>
                                        <p:attrNameLst>
                                          <p:attrName>style.visibility</p:attrName>
                                        </p:attrNameLst>
                                      </p:cBhvr>
                                      <p:to>
                                        <p:strVal val="hidden"/>
                                      </p:to>
                                    </p:set>
                                  </p:childTnLst>
                                </p:cTn>
                              </p:par>
                            </p:childTnLst>
                          </p:cTn>
                        </p:par>
                        <p:par>
                          <p:cTn id="71" fill="hold">
                            <p:stCondLst>
                              <p:cond delay="2500"/>
                            </p:stCondLst>
                            <p:childTnLst>
                              <p:par>
                                <p:cTn id="72" presetID="2" presetClass="exit" presetSubtype="4" fill="hold" grpId="1" nodeType="afterEffect">
                                  <p:stCondLst>
                                    <p:cond delay="0"/>
                                  </p:stCondLst>
                                  <p:childTnLst>
                                    <p:anim calcmode="lin" valueType="num">
                                      <p:cBhvr additive="base">
                                        <p:cTn id="73" dur="500"/>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4" dur="500"/>
                                        <p:tgtEl>
                                          <p:spTgt spid="5">
                                            <p:txEl>
                                              <p:pRg st="5" end="5"/>
                                            </p:txEl>
                                          </p:spTgt>
                                        </p:tgtEl>
                                        <p:attrNameLst>
                                          <p:attrName>ppt_y</p:attrName>
                                        </p:attrNameLst>
                                      </p:cBhvr>
                                      <p:tavLst>
                                        <p:tav tm="0">
                                          <p:val>
                                            <p:strVal val="ppt_y"/>
                                          </p:val>
                                        </p:tav>
                                        <p:tav tm="100000">
                                          <p:val>
                                            <p:strVal val="1+ppt_h/2"/>
                                          </p:val>
                                        </p:tav>
                                      </p:tavLst>
                                    </p:anim>
                                    <p:set>
                                      <p:cBhvr>
                                        <p:cTn id="75" dur="1" fill="hold">
                                          <p:stCondLst>
                                            <p:cond delay="499"/>
                                          </p:stCondLst>
                                        </p:cTn>
                                        <p:tgtEl>
                                          <p:spTgt spid="5">
                                            <p:txEl>
                                              <p:pRg st="5" end="5"/>
                                            </p:txEl>
                                          </p:spTgt>
                                        </p:tgtEl>
                                        <p:attrNameLst>
                                          <p:attrName>style.visibility</p:attrName>
                                        </p:attrNameLst>
                                      </p:cBhvr>
                                      <p:to>
                                        <p:strVal val="hidden"/>
                                      </p:to>
                                    </p:set>
                                  </p:childTnLst>
                                </p:cTn>
                              </p:par>
                            </p:childTnLst>
                          </p:cTn>
                        </p:par>
                        <p:par>
                          <p:cTn id="76" fill="hold">
                            <p:stCondLst>
                              <p:cond delay="3000"/>
                            </p:stCondLst>
                            <p:childTnLst>
                              <p:par>
                                <p:cTn id="77" presetID="2" presetClass="exit" presetSubtype="4" fill="hold" grpId="1" nodeType="afterEffect">
                                  <p:stCondLst>
                                    <p:cond delay="0"/>
                                  </p:stCondLst>
                                  <p:childTnLst>
                                    <p:anim calcmode="lin" valueType="num">
                                      <p:cBhvr additive="base">
                                        <p:cTn id="78" dur="500"/>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9" dur="500"/>
                                        <p:tgtEl>
                                          <p:spTgt spid="5">
                                            <p:txEl>
                                              <p:pRg st="6" end="6"/>
                                            </p:txEl>
                                          </p:spTgt>
                                        </p:tgtEl>
                                        <p:attrNameLst>
                                          <p:attrName>ppt_y</p:attrName>
                                        </p:attrNameLst>
                                      </p:cBhvr>
                                      <p:tavLst>
                                        <p:tav tm="0">
                                          <p:val>
                                            <p:strVal val="ppt_y"/>
                                          </p:val>
                                        </p:tav>
                                        <p:tav tm="100000">
                                          <p:val>
                                            <p:strVal val="1+ppt_h/2"/>
                                          </p:val>
                                        </p:tav>
                                      </p:tavLst>
                                    </p:anim>
                                    <p:set>
                                      <p:cBhvr>
                                        <p:cTn id="80" dur="1" fill="hold">
                                          <p:stCondLst>
                                            <p:cond delay="499"/>
                                          </p:stCondLst>
                                        </p:cTn>
                                        <p:tgtEl>
                                          <p:spTgt spid="5">
                                            <p:txEl>
                                              <p:pRg st="6" end="6"/>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xEl>
                                              <p:pRg st="9" end="9"/>
                                            </p:txEl>
                                          </p:spTgt>
                                        </p:tgtEl>
                                        <p:attrNameLst>
                                          <p:attrName>style.visibility</p:attrName>
                                        </p:attrNameLst>
                                      </p:cBhvr>
                                      <p:to>
                                        <p:strVal val="visible"/>
                                      </p:to>
                                    </p:set>
                                    <p:anim calcmode="lin" valueType="num">
                                      <p:cBhvr additive="base">
                                        <p:cTn id="8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
                                            <p:txEl>
                                              <p:pRg st="10" end="10"/>
                                            </p:txEl>
                                          </p:spTgt>
                                        </p:tgtEl>
                                        <p:attrNameLst>
                                          <p:attrName>style.visibility</p:attrName>
                                        </p:attrNameLst>
                                      </p:cBhvr>
                                      <p:to>
                                        <p:strVal val="visible"/>
                                      </p:to>
                                    </p:set>
                                    <p:anim calcmode="lin" valueType="num">
                                      <p:cBhvr additive="base">
                                        <p:cTn id="9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
                                            <p:txEl>
                                              <p:pRg st="11" end="11"/>
                                            </p:txEl>
                                          </p:spTgt>
                                        </p:tgtEl>
                                        <p:attrNameLst>
                                          <p:attrName>style.visibility</p:attrName>
                                        </p:attrNameLst>
                                      </p:cBhvr>
                                      <p:to>
                                        <p:strVal val="visible"/>
                                      </p:to>
                                    </p:set>
                                    <p:anim calcmode="lin" valueType="num">
                                      <p:cBhvr additive="base">
                                        <p:cTn id="9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
                                            <p:txEl>
                                              <p:pRg st="12" end="12"/>
                                            </p:txEl>
                                          </p:spTgt>
                                        </p:tgtEl>
                                        <p:attrNameLst>
                                          <p:attrName>style.visibility</p:attrName>
                                        </p:attrNameLst>
                                      </p:cBhvr>
                                      <p:to>
                                        <p:strVal val="visible"/>
                                      </p:to>
                                    </p:set>
                                    <p:anim calcmode="lin" valueType="num">
                                      <p:cBhvr additive="base">
                                        <p:cTn id="10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
                                            <p:txEl>
                                              <p:pRg st="13" end="13"/>
                                            </p:txEl>
                                          </p:spTgt>
                                        </p:tgtEl>
                                        <p:attrNameLst>
                                          <p:attrName>style.visibility</p:attrName>
                                        </p:attrNameLst>
                                      </p:cBhvr>
                                      <p:to>
                                        <p:strVal val="visible"/>
                                      </p:to>
                                    </p:set>
                                    <p:anim calcmode="lin" valueType="num">
                                      <p:cBhvr additive="base">
                                        <p:cTn id="10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5">
                                            <p:txEl>
                                              <p:pRg st="14" end="14"/>
                                            </p:txEl>
                                          </p:spTgt>
                                        </p:tgtEl>
                                        <p:attrNameLst>
                                          <p:attrName>style.visibility</p:attrName>
                                        </p:attrNameLst>
                                      </p:cBhvr>
                                      <p:to>
                                        <p:strVal val="visible"/>
                                      </p:to>
                                    </p:set>
                                    <p:anim calcmode="lin" valueType="num">
                                      <p:cBhvr additive="base">
                                        <p:cTn id="115"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
                                            <p:txEl>
                                              <p:pRg st="15" end="15"/>
                                            </p:txEl>
                                          </p:spTgt>
                                        </p:tgtEl>
                                        <p:attrNameLst>
                                          <p:attrName>style.visibility</p:attrName>
                                        </p:attrNameLst>
                                      </p:cBhvr>
                                      <p:to>
                                        <p:strVal val="visible"/>
                                      </p:to>
                                    </p:set>
                                    <p:anim calcmode="lin" valueType="num">
                                      <p:cBhvr additive="base">
                                        <p:cTn id="121"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xit" presetSubtype="4" fill="hold" grpId="1" nodeType="clickEffect">
                                  <p:stCondLst>
                                    <p:cond delay="0"/>
                                  </p:stCondLst>
                                  <p:childTnLst>
                                    <p:anim calcmode="lin" valueType="num">
                                      <p:cBhvr additive="base">
                                        <p:cTn id="126" dur="500"/>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27" dur="500"/>
                                        <p:tgtEl>
                                          <p:spTgt spid="5">
                                            <p:txEl>
                                              <p:pRg st="9" end="9"/>
                                            </p:txEl>
                                          </p:spTgt>
                                        </p:tgtEl>
                                        <p:attrNameLst>
                                          <p:attrName>ppt_y</p:attrName>
                                        </p:attrNameLst>
                                      </p:cBhvr>
                                      <p:tavLst>
                                        <p:tav tm="0">
                                          <p:val>
                                            <p:strVal val="ppt_y"/>
                                          </p:val>
                                        </p:tav>
                                        <p:tav tm="100000">
                                          <p:val>
                                            <p:strVal val="1+ppt_h/2"/>
                                          </p:val>
                                        </p:tav>
                                      </p:tavLst>
                                    </p:anim>
                                    <p:set>
                                      <p:cBhvr>
                                        <p:cTn id="128" dur="1" fill="hold">
                                          <p:stCondLst>
                                            <p:cond delay="499"/>
                                          </p:stCondLst>
                                        </p:cTn>
                                        <p:tgtEl>
                                          <p:spTgt spid="5">
                                            <p:txEl>
                                              <p:pRg st="9" end="9"/>
                                            </p:txEl>
                                          </p:spTgt>
                                        </p:tgtEl>
                                        <p:attrNameLst>
                                          <p:attrName>style.visibility</p:attrName>
                                        </p:attrNameLst>
                                      </p:cBhvr>
                                      <p:to>
                                        <p:strVal val="hidden"/>
                                      </p:to>
                                    </p:set>
                                  </p:childTnLst>
                                </p:cTn>
                              </p:par>
                            </p:childTnLst>
                          </p:cTn>
                        </p:par>
                        <p:par>
                          <p:cTn id="129" fill="hold">
                            <p:stCondLst>
                              <p:cond delay="500"/>
                            </p:stCondLst>
                            <p:childTnLst>
                              <p:par>
                                <p:cTn id="130" presetID="2" presetClass="exit" presetSubtype="4" fill="hold" grpId="1" nodeType="afterEffect">
                                  <p:stCondLst>
                                    <p:cond delay="0"/>
                                  </p:stCondLst>
                                  <p:childTnLst>
                                    <p:anim calcmode="lin" valueType="num">
                                      <p:cBhvr additive="base">
                                        <p:cTn id="131" dur="500"/>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32" dur="500"/>
                                        <p:tgtEl>
                                          <p:spTgt spid="5">
                                            <p:txEl>
                                              <p:pRg st="10" end="10"/>
                                            </p:txEl>
                                          </p:spTgt>
                                        </p:tgtEl>
                                        <p:attrNameLst>
                                          <p:attrName>ppt_y</p:attrName>
                                        </p:attrNameLst>
                                      </p:cBhvr>
                                      <p:tavLst>
                                        <p:tav tm="0">
                                          <p:val>
                                            <p:strVal val="ppt_y"/>
                                          </p:val>
                                        </p:tav>
                                        <p:tav tm="100000">
                                          <p:val>
                                            <p:strVal val="1+ppt_h/2"/>
                                          </p:val>
                                        </p:tav>
                                      </p:tavLst>
                                    </p:anim>
                                    <p:set>
                                      <p:cBhvr>
                                        <p:cTn id="133" dur="1" fill="hold">
                                          <p:stCondLst>
                                            <p:cond delay="499"/>
                                          </p:stCondLst>
                                        </p:cTn>
                                        <p:tgtEl>
                                          <p:spTgt spid="5">
                                            <p:txEl>
                                              <p:pRg st="10" end="10"/>
                                            </p:txEl>
                                          </p:spTgt>
                                        </p:tgtEl>
                                        <p:attrNameLst>
                                          <p:attrName>style.visibility</p:attrName>
                                        </p:attrNameLst>
                                      </p:cBhvr>
                                      <p:to>
                                        <p:strVal val="hidden"/>
                                      </p:to>
                                    </p:set>
                                  </p:childTnLst>
                                </p:cTn>
                              </p:par>
                            </p:childTnLst>
                          </p:cTn>
                        </p:par>
                        <p:par>
                          <p:cTn id="134" fill="hold">
                            <p:stCondLst>
                              <p:cond delay="1000"/>
                            </p:stCondLst>
                            <p:childTnLst>
                              <p:par>
                                <p:cTn id="135" presetID="2" presetClass="exit" presetSubtype="4" fill="hold" grpId="1" nodeType="afterEffect">
                                  <p:stCondLst>
                                    <p:cond delay="0"/>
                                  </p:stCondLst>
                                  <p:childTnLst>
                                    <p:anim calcmode="lin" valueType="num">
                                      <p:cBhvr additive="base">
                                        <p:cTn id="136" dur="500"/>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37" dur="500"/>
                                        <p:tgtEl>
                                          <p:spTgt spid="5">
                                            <p:txEl>
                                              <p:pRg st="11" end="11"/>
                                            </p:txEl>
                                          </p:spTgt>
                                        </p:tgtEl>
                                        <p:attrNameLst>
                                          <p:attrName>ppt_y</p:attrName>
                                        </p:attrNameLst>
                                      </p:cBhvr>
                                      <p:tavLst>
                                        <p:tav tm="0">
                                          <p:val>
                                            <p:strVal val="ppt_y"/>
                                          </p:val>
                                        </p:tav>
                                        <p:tav tm="100000">
                                          <p:val>
                                            <p:strVal val="1+ppt_h/2"/>
                                          </p:val>
                                        </p:tav>
                                      </p:tavLst>
                                    </p:anim>
                                    <p:set>
                                      <p:cBhvr>
                                        <p:cTn id="138" dur="1" fill="hold">
                                          <p:stCondLst>
                                            <p:cond delay="499"/>
                                          </p:stCondLst>
                                        </p:cTn>
                                        <p:tgtEl>
                                          <p:spTgt spid="5">
                                            <p:txEl>
                                              <p:pRg st="11" end="11"/>
                                            </p:txEl>
                                          </p:spTgt>
                                        </p:tgtEl>
                                        <p:attrNameLst>
                                          <p:attrName>style.visibility</p:attrName>
                                        </p:attrNameLst>
                                      </p:cBhvr>
                                      <p:to>
                                        <p:strVal val="hidden"/>
                                      </p:to>
                                    </p:set>
                                  </p:childTnLst>
                                </p:cTn>
                              </p:par>
                            </p:childTnLst>
                          </p:cTn>
                        </p:par>
                        <p:par>
                          <p:cTn id="139" fill="hold">
                            <p:stCondLst>
                              <p:cond delay="1500"/>
                            </p:stCondLst>
                            <p:childTnLst>
                              <p:par>
                                <p:cTn id="140" presetID="2" presetClass="exit" presetSubtype="4" fill="hold" grpId="1" nodeType="afterEffect">
                                  <p:stCondLst>
                                    <p:cond delay="0"/>
                                  </p:stCondLst>
                                  <p:childTnLst>
                                    <p:anim calcmode="lin" valueType="num">
                                      <p:cBhvr additive="base">
                                        <p:cTn id="141" dur="500"/>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142" dur="500"/>
                                        <p:tgtEl>
                                          <p:spTgt spid="5">
                                            <p:txEl>
                                              <p:pRg st="12" end="12"/>
                                            </p:txEl>
                                          </p:spTgt>
                                        </p:tgtEl>
                                        <p:attrNameLst>
                                          <p:attrName>ppt_y</p:attrName>
                                        </p:attrNameLst>
                                      </p:cBhvr>
                                      <p:tavLst>
                                        <p:tav tm="0">
                                          <p:val>
                                            <p:strVal val="ppt_y"/>
                                          </p:val>
                                        </p:tav>
                                        <p:tav tm="100000">
                                          <p:val>
                                            <p:strVal val="1+ppt_h/2"/>
                                          </p:val>
                                        </p:tav>
                                      </p:tavLst>
                                    </p:anim>
                                    <p:set>
                                      <p:cBhvr>
                                        <p:cTn id="143" dur="1" fill="hold">
                                          <p:stCondLst>
                                            <p:cond delay="499"/>
                                          </p:stCondLst>
                                        </p:cTn>
                                        <p:tgtEl>
                                          <p:spTgt spid="5">
                                            <p:txEl>
                                              <p:pRg st="12" end="12"/>
                                            </p:txEl>
                                          </p:spTgt>
                                        </p:tgtEl>
                                        <p:attrNameLst>
                                          <p:attrName>style.visibility</p:attrName>
                                        </p:attrNameLst>
                                      </p:cBhvr>
                                      <p:to>
                                        <p:strVal val="hidden"/>
                                      </p:to>
                                    </p:set>
                                  </p:childTnLst>
                                </p:cTn>
                              </p:par>
                            </p:childTnLst>
                          </p:cTn>
                        </p:par>
                        <p:par>
                          <p:cTn id="144" fill="hold">
                            <p:stCondLst>
                              <p:cond delay="2000"/>
                            </p:stCondLst>
                            <p:childTnLst>
                              <p:par>
                                <p:cTn id="145" presetID="2" presetClass="exit" presetSubtype="4" fill="hold" grpId="1" nodeType="afterEffect">
                                  <p:stCondLst>
                                    <p:cond delay="0"/>
                                  </p:stCondLst>
                                  <p:childTnLst>
                                    <p:anim calcmode="lin" valueType="num">
                                      <p:cBhvr additive="base">
                                        <p:cTn id="146" dur="500"/>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147" dur="500"/>
                                        <p:tgtEl>
                                          <p:spTgt spid="5">
                                            <p:txEl>
                                              <p:pRg st="13" end="13"/>
                                            </p:txEl>
                                          </p:spTgt>
                                        </p:tgtEl>
                                        <p:attrNameLst>
                                          <p:attrName>ppt_y</p:attrName>
                                        </p:attrNameLst>
                                      </p:cBhvr>
                                      <p:tavLst>
                                        <p:tav tm="0">
                                          <p:val>
                                            <p:strVal val="ppt_y"/>
                                          </p:val>
                                        </p:tav>
                                        <p:tav tm="100000">
                                          <p:val>
                                            <p:strVal val="1+ppt_h/2"/>
                                          </p:val>
                                        </p:tav>
                                      </p:tavLst>
                                    </p:anim>
                                    <p:set>
                                      <p:cBhvr>
                                        <p:cTn id="148" dur="1" fill="hold">
                                          <p:stCondLst>
                                            <p:cond delay="499"/>
                                          </p:stCondLst>
                                        </p:cTn>
                                        <p:tgtEl>
                                          <p:spTgt spid="5">
                                            <p:txEl>
                                              <p:pRg st="13" end="13"/>
                                            </p:txEl>
                                          </p:spTgt>
                                        </p:tgtEl>
                                        <p:attrNameLst>
                                          <p:attrName>style.visibility</p:attrName>
                                        </p:attrNameLst>
                                      </p:cBhvr>
                                      <p:to>
                                        <p:strVal val="hidden"/>
                                      </p:to>
                                    </p:set>
                                  </p:childTnLst>
                                </p:cTn>
                              </p:par>
                            </p:childTnLst>
                          </p:cTn>
                        </p:par>
                        <p:par>
                          <p:cTn id="149" fill="hold">
                            <p:stCondLst>
                              <p:cond delay="2500"/>
                            </p:stCondLst>
                            <p:childTnLst>
                              <p:par>
                                <p:cTn id="150" presetID="2" presetClass="exit" presetSubtype="4" fill="hold" grpId="1" nodeType="afterEffect">
                                  <p:stCondLst>
                                    <p:cond delay="0"/>
                                  </p:stCondLst>
                                  <p:childTnLst>
                                    <p:anim calcmode="lin" valueType="num">
                                      <p:cBhvr additive="base">
                                        <p:cTn id="151" dur="500"/>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152" dur="500"/>
                                        <p:tgtEl>
                                          <p:spTgt spid="5">
                                            <p:txEl>
                                              <p:pRg st="14" end="14"/>
                                            </p:txEl>
                                          </p:spTgt>
                                        </p:tgtEl>
                                        <p:attrNameLst>
                                          <p:attrName>ppt_y</p:attrName>
                                        </p:attrNameLst>
                                      </p:cBhvr>
                                      <p:tavLst>
                                        <p:tav tm="0">
                                          <p:val>
                                            <p:strVal val="ppt_y"/>
                                          </p:val>
                                        </p:tav>
                                        <p:tav tm="100000">
                                          <p:val>
                                            <p:strVal val="1+ppt_h/2"/>
                                          </p:val>
                                        </p:tav>
                                      </p:tavLst>
                                    </p:anim>
                                    <p:set>
                                      <p:cBhvr>
                                        <p:cTn id="153" dur="1" fill="hold">
                                          <p:stCondLst>
                                            <p:cond delay="499"/>
                                          </p:stCondLst>
                                        </p:cTn>
                                        <p:tgtEl>
                                          <p:spTgt spid="5">
                                            <p:txEl>
                                              <p:pRg st="14" end="14"/>
                                            </p:txEl>
                                          </p:spTgt>
                                        </p:tgtEl>
                                        <p:attrNameLst>
                                          <p:attrName>style.visibility</p:attrName>
                                        </p:attrNameLst>
                                      </p:cBhvr>
                                      <p:to>
                                        <p:strVal val="hidden"/>
                                      </p:to>
                                    </p:set>
                                  </p:childTnLst>
                                </p:cTn>
                              </p:par>
                            </p:childTnLst>
                          </p:cTn>
                        </p:par>
                        <p:par>
                          <p:cTn id="154" fill="hold">
                            <p:stCondLst>
                              <p:cond delay="3000"/>
                            </p:stCondLst>
                            <p:childTnLst>
                              <p:par>
                                <p:cTn id="155" presetID="2" presetClass="exit" presetSubtype="4" fill="hold" grpId="1" nodeType="afterEffect">
                                  <p:stCondLst>
                                    <p:cond delay="0"/>
                                  </p:stCondLst>
                                  <p:childTnLst>
                                    <p:anim calcmode="lin" valueType="num">
                                      <p:cBhvr additive="base">
                                        <p:cTn id="156" dur="500"/>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157" dur="500"/>
                                        <p:tgtEl>
                                          <p:spTgt spid="5">
                                            <p:txEl>
                                              <p:pRg st="15" end="15"/>
                                            </p:txEl>
                                          </p:spTgt>
                                        </p:tgtEl>
                                        <p:attrNameLst>
                                          <p:attrName>ppt_y</p:attrName>
                                        </p:attrNameLst>
                                      </p:cBhvr>
                                      <p:tavLst>
                                        <p:tav tm="0">
                                          <p:val>
                                            <p:strVal val="ppt_y"/>
                                          </p:val>
                                        </p:tav>
                                        <p:tav tm="100000">
                                          <p:val>
                                            <p:strVal val="1+ppt_h/2"/>
                                          </p:val>
                                        </p:tav>
                                      </p:tavLst>
                                    </p:anim>
                                    <p:set>
                                      <p:cBhvr>
                                        <p:cTn id="158" dur="1" fill="hold">
                                          <p:stCondLst>
                                            <p:cond delay="499"/>
                                          </p:stCondLst>
                                        </p:cTn>
                                        <p:tgtEl>
                                          <p:spTgt spid="5">
                                            <p:txEl>
                                              <p:pRg st="15" end="1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722344"/>
          </a:xfrm>
        </p:spPr>
        <p:txBody>
          <a:bodyPr>
            <a:normAutofit fontScale="90000"/>
          </a:bodyPr>
          <a:lstStyle/>
          <a:p>
            <a:r>
              <a:rPr lang="nl-NL" dirty="0"/>
              <a:t>Wat verandert er aan je lichaam</a:t>
            </a:r>
          </a:p>
        </p:txBody>
      </p:sp>
      <p:sp>
        <p:nvSpPr>
          <p:cNvPr id="4" name="Tijdelijke aanduiding voor tekst 3"/>
          <p:cNvSpPr>
            <a:spLocks noGrp="1"/>
          </p:cNvSpPr>
          <p:nvPr>
            <p:ph type="body" idx="1"/>
          </p:nvPr>
        </p:nvSpPr>
        <p:spPr>
          <a:xfrm>
            <a:off x="467544" y="1196752"/>
            <a:ext cx="4040188" cy="659352"/>
          </a:xfrm>
        </p:spPr>
        <p:txBody>
          <a:bodyPr/>
          <a:lstStyle/>
          <a:p>
            <a:pPr algn="ctr"/>
            <a:r>
              <a:rPr lang="nl-NL" dirty="0"/>
              <a:t>Jongen</a:t>
            </a:r>
          </a:p>
        </p:txBody>
      </p:sp>
      <p:sp>
        <p:nvSpPr>
          <p:cNvPr id="6" name="Tijdelijke aanduiding voor tekst 5"/>
          <p:cNvSpPr>
            <a:spLocks noGrp="1"/>
          </p:cNvSpPr>
          <p:nvPr>
            <p:ph type="body" sz="half" idx="3"/>
          </p:nvPr>
        </p:nvSpPr>
        <p:spPr>
          <a:xfrm>
            <a:off x="4644008" y="1196752"/>
            <a:ext cx="4041775" cy="654843"/>
          </a:xfrm>
        </p:spPr>
        <p:txBody>
          <a:bodyPr/>
          <a:lstStyle/>
          <a:p>
            <a:pPr algn="ctr"/>
            <a:r>
              <a:rPr lang="nl-NL" dirty="0"/>
              <a:t>Meisje</a:t>
            </a:r>
          </a:p>
        </p:txBody>
      </p:sp>
      <p:graphicFrame>
        <p:nvGraphicFramePr>
          <p:cNvPr id="8" name="Tijdelijke aanduiding voor inhoud 7"/>
          <p:cNvGraphicFramePr>
            <a:graphicFrameLocks noGrp="1"/>
          </p:cNvGraphicFramePr>
          <p:nvPr>
            <p:ph sz="quarter" idx="2"/>
          </p:nvPr>
        </p:nvGraphicFramePr>
        <p:xfrm>
          <a:off x="457200" y="1844675"/>
          <a:ext cx="4040188" cy="4754880"/>
        </p:xfrm>
        <a:graphic>
          <a:graphicData uri="http://schemas.openxmlformats.org/drawingml/2006/table">
            <a:tbl>
              <a:tblPr firstRow="1" bandRow="1">
                <a:tableStyleId>{5C22544A-7EE6-4342-B048-85BDC9FD1C3A}</a:tableStyleId>
              </a:tblPr>
              <a:tblGrid>
                <a:gridCol w="3394720">
                  <a:extLst>
                    <a:ext uri="{9D8B030D-6E8A-4147-A177-3AD203B41FA5}">
                      <a16:colId xmlns:a16="http://schemas.microsoft.com/office/drawing/2014/main" val="20000"/>
                    </a:ext>
                  </a:extLst>
                </a:gridCol>
                <a:gridCol w="645468">
                  <a:extLst>
                    <a:ext uri="{9D8B030D-6E8A-4147-A177-3AD203B41FA5}">
                      <a16:colId xmlns:a16="http://schemas.microsoft.com/office/drawing/2014/main" val="20001"/>
                    </a:ext>
                  </a:extLst>
                </a:gridCol>
              </a:tblGrid>
              <a:tr h="370840">
                <a:tc>
                  <a:txBody>
                    <a:bodyPr/>
                    <a:lstStyle/>
                    <a:p>
                      <a:r>
                        <a:rPr lang="nl-NL" sz="1800" dirty="0">
                          <a:solidFill>
                            <a:schemeClr val="bg1"/>
                          </a:solidFill>
                        </a:rPr>
                        <a:t>Sterke groeispurt</a:t>
                      </a:r>
                    </a:p>
                    <a:p>
                      <a:endParaRPr lang="nl-NL" sz="1800" dirty="0">
                        <a:solidFill>
                          <a:schemeClr val="bg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nl-NL" sz="1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0"/>
                  </a:ext>
                </a:extLst>
              </a:tr>
              <a:tr h="370840">
                <a:tc>
                  <a:txBody>
                    <a:bodyPr/>
                    <a:lstStyle/>
                    <a:p>
                      <a:r>
                        <a:rPr lang="nl-NL" sz="1800" b="1" dirty="0"/>
                        <a:t>Groei schaamhaar</a:t>
                      </a:r>
                    </a:p>
                    <a:p>
                      <a:endParaRPr lang="nl-NL" sz="18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nl-NL" sz="1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1"/>
                  </a:ext>
                </a:extLst>
              </a:tr>
              <a:tr h="370840">
                <a:tc>
                  <a:txBody>
                    <a:bodyPr/>
                    <a:lstStyle/>
                    <a:p>
                      <a:r>
                        <a:rPr lang="nl-NL" sz="1800" b="1" dirty="0"/>
                        <a:t>Groei okselhaar </a:t>
                      </a:r>
                    </a:p>
                    <a:p>
                      <a:endParaRPr lang="nl-NL" sz="18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nl-NL" sz="1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2"/>
                  </a:ext>
                </a:extLst>
              </a:tr>
              <a:tr h="370840">
                <a:tc>
                  <a:txBody>
                    <a:bodyPr/>
                    <a:lstStyle/>
                    <a:p>
                      <a:r>
                        <a:rPr lang="nl-NL" sz="1800" b="1" dirty="0"/>
                        <a:t>Penis wordt langer</a:t>
                      </a:r>
                    </a:p>
                    <a:p>
                      <a:endParaRPr lang="nl-NL" sz="18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nl-NL" sz="1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3"/>
                  </a:ext>
                </a:extLst>
              </a:tr>
              <a:tr h="370840">
                <a:tc>
                  <a:txBody>
                    <a:bodyPr/>
                    <a:lstStyle/>
                    <a:p>
                      <a:r>
                        <a:rPr lang="nl-NL" sz="1800" b="1" dirty="0"/>
                        <a:t>Haargroei op het gezicht</a:t>
                      </a:r>
                    </a:p>
                    <a:p>
                      <a:endParaRPr lang="nl-NL" sz="18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nl-NL" sz="1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4"/>
                  </a:ext>
                </a:extLst>
              </a:tr>
              <a:tr h="370840">
                <a:tc>
                  <a:txBody>
                    <a:bodyPr/>
                    <a:lstStyle/>
                    <a:p>
                      <a:r>
                        <a:rPr lang="nl-NL" sz="1800" b="1" dirty="0"/>
                        <a:t>Baard in de keel</a:t>
                      </a:r>
                    </a:p>
                    <a:p>
                      <a:endParaRPr lang="nl-NL" sz="18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nl-NL" sz="1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b="1" dirty="0"/>
                        <a:t>Groei van balzak en zaadballen</a:t>
                      </a:r>
                    </a:p>
                    <a:p>
                      <a:endParaRPr lang="nl-NL" sz="18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nl-NL" sz="1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6"/>
                  </a:ext>
                </a:extLst>
              </a:tr>
            </a:tbl>
          </a:graphicData>
        </a:graphic>
      </p:graphicFrame>
      <p:sp>
        <p:nvSpPr>
          <p:cNvPr id="7" name="Tijdelijke aanduiding voor inhoud 6"/>
          <p:cNvSpPr>
            <a:spLocks noGrp="1"/>
          </p:cNvSpPr>
          <p:nvPr>
            <p:ph sz="quarter" idx="4"/>
          </p:nvPr>
        </p:nvSpPr>
        <p:spPr>
          <a:xfrm>
            <a:off x="4645025" y="1844824"/>
            <a:ext cx="4041775" cy="4515496"/>
          </a:xfrm>
        </p:spPr>
        <p:txBody>
          <a:bodyPr/>
          <a:lstStyle/>
          <a:p>
            <a:pPr fontAlgn="t"/>
            <a:endParaRPr lang="nl-NL" b="1" dirty="0"/>
          </a:p>
          <a:p>
            <a:pPr fontAlgn="t"/>
            <a:endParaRPr lang="nl-NL" b="1" dirty="0"/>
          </a:p>
          <a:p>
            <a:pPr fontAlgn="t"/>
            <a:endParaRPr lang="nl-NL" dirty="0"/>
          </a:p>
          <a:p>
            <a:pPr fontAlgn="t"/>
            <a:endParaRPr lang="nl-NL" dirty="0"/>
          </a:p>
          <a:p>
            <a:pPr fontAlgn="t"/>
            <a:endParaRPr lang="nl-NL" dirty="0"/>
          </a:p>
          <a:p>
            <a:pPr fontAlgn="t"/>
            <a:endParaRPr lang="nl-NL" dirty="0"/>
          </a:p>
          <a:p>
            <a:pPr fontAlgn="t"/>
            <a:endParaRPr lang="nl-NL" dirty="0"/>
          </a:p>
          <a:p>
            <a:pPr fontAlgn="t"/>
            <a:endParaRPr lang="nl-NL" dirty="0"/>
          </a:p>
          <a:p>
            <a:pPr fontAlgn="t"/>
            <a:endParaRPr lang="nl-NL" dirty="0"/>
          </a:p>
          <a:p>
            <a:pPr fontAlgn="t"/>
            <a:endParaRPr lang="nl-NL" dirty="0"/>
          </a:p>
          <a:p>
            <a:pPr fontAlgn="t"/>
            <a:endParaRPr lang="nl-NL" dirty="0"/>
          </a:p>
          <a:p>
            <a:pPr fontAlgn="t"/>
            <a:endParaRPr lang="nl-NL" dirty="0"/>
          </a:p>
          <a:p>
            <a:pPr fontAlgn="t"/>
            <a:endParaRPr lang="nl-NL" dirty="0"/>
          </a:p>
          <a:p>
            <a:pPr fontAlgn="t"/>
            <a:endParaRPr lang="nl-NL" dirty="0"/>
          </a:p>
          <a:p>
            <a:endParaRPr lang="nl-NL" dirty="0"/>
          </a:p>
        </p:txBody>
      </p:sp>
      <p:graphicFrame>
        <p:nvGraphicFramePr>
          <p:cNvPr id="9" name="Tabel 8"/>
          <p:cNvGraphicFramePr>
            <a:graphicFrameLocks noGrp="1"/>
          </p:cNvGraphicFramePr>
          <p:nvPr/>
        </p:nvGraphicFramePr>
        <p:xfrm>
          <a:off x="4716016" y="1844824"/>
          <a:ext cx="4040188" cy="4754880"/>
        </p:xfrm>
        <a:graphic>
          <a:graphicData uri="http://schemas.openxmlformats.org/drawingml/2006/table">
            <a:tbl>
              <a:tblPr firstRow="1" bandRow="1">
                <a:tableStyleId>{5C22544A-7EE6-4342-B048-85BDC9FD1C3A}</a:tableStyleId>
              </a:tblPr>
              <a:tblGrid>
                <a:gridCol w="3394720">
                  <a:extLst>
                    <a:ext uri="{9D8B030D-6E8A-4147-A177-3AD203B41FA5}">
                      <a16:colId xmlns:a16="http://schemas.microsoft.com/office/drawing/2014/main" val="20000"/>
                    </a:ext>
                  </a:extLst>
                </a:gridCol>
                <a:gridCol w="645468">
                  <a:extLst>
                    <a:ext uri="{9D8B030D-6E8A-4147-A177-3AD203B41FA5}">
                      <a16:colId xmlns:a16="http://schemas.microsoft.com/office/drawing/2014/main" val="20001"/>
                    </a:ext>
                  </a:extLst>
                </a:gridCol>
              </a:tblGrid>
              <a:tr h="370840">
                <a:tc>
                  <a:txBody>
                    <a:bodyPr/>
                    <a:lstStyle/>
                    <a:p>
                      <a:r>
                        <a:rPr lang="nl-NL" sz="1800" b="1" dirty="0">
                          <a:solidFill>
                            <a:schemeClr val="bg1"/>
                          </a:solidFill>
                        </a:rPr>
                        <a:t>Sterke groeispurt</a:t>
                      </a:r>
                    </a:p>
                    <a:p>
                      <a:endParaRPr lang="nl-NL" sz="1800" b="1" dirty="0">
                        <a:solidFill>
                          <a:schemeClr val="bg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nl-NL" sz="1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0"/>
                  </a:ext>
                </a:extLst>
              </a:tr>
              <a:tr h="370840">
                <a:tc>
                  <a:txBody>
                    <a:bodyPr/>
                    <a:lstStyle/>
                    <a:p>
                      <a:r>
                        <a:rPr lang="nl-NL" sz="1800" b="1" dirty="0"/>
                        <a:t>Groei schaamhaar</a:t>
                      </a:r>
                    </a:p>
                    <a:p>
                      <a:endParaRPr lang="nl-NL" sz="18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nl-NL" sz="1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1"/>
                  </a:ext>
                </a:extLst>
              </a:tr>
              <a:tr h="370840">
                <a:tc>
                  <a:txBody>
                    <a:bodyPr/>
                    <a:lstStyle/>
                    <a:p>
                      <a:r>
                        <a:rPr lang="nl-NL" sz="1800" b="1" dirty="0"/>
                        <a:t>Groei okselhaar </a:t>
                      </a:r>
                    </a:p>
                    <a:p>
                      <a:endParaRPr lang="nl-NL" sz="18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nl-NL" sz="1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2"/>
                  </a:ext>
                </a:extLst>
              </a:tr>
              <a:tr h="370840">
                <a:tc>
                  <a:txBody>
                    <a:bodyPr/>
                    <a:lstStyle/>
                    <a:p>
                      <a:r>
                        <a:rPr lang="nl-NL" sz="1800" b="1" dirty="0"/>
                        <a:t>Beginnende borstgroei</a:t>
                      </a:r>
                    </a:p>
                    <a:p>
                      <a:endParaRPr lang="nl-NL" sz="18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nl-NL" sz="1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3"/>
                  </a:ext>
                </a:extLst>
              </a:tr>
              <a:tr h="370840">
                <a:tc>
                  <a:txBody>
                    <a:bodyPr/>
                    <a:lstStyle/>
                    <a:p>
                      <a:r>
                        <a:rPr lang="nl-NL" sz="1800" b="1" dirty="0"/>
                        <a:t>Volwassen borstgrootte</a:t>
                      </a:r>
                    </a:p>
                    <a:p>
                      <a:endParaRPr lang="nl-NL" sz="18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nl-NL" sz="1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4"/>
                  </a:ext>
                </a:extLst>
              </a:tr>
              <a:tr h="370840">
                <a:tc>
                  <a:txBody>
                    <a:bodyPr/>
                    <a:lstStyle/>
                    <a:p>
                      <a:r>
                        <a:rPr lang="nl-NL" sz="1800" b="1" dirty="0"/>
                        <a:t>Eerste menstruatie</a:t>
                      </a:r>
                    </a:p>
                    <a:p>
                      <a:endParaRPr lang="nl-NL" sz="18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nl-NL" sz="1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b="1" dirty="0"/>
                        <a:t>Verandering van lichaamsvorm</a:t>
                      </a:r>
                    </a:p>
                    <a:p>
                      <a:endParaRPr lang="nl-NL" sz="1800" b="1"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endParaRPr lang="nl-NL" sz="18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1008112"/>
          </a:xfrm>
        </p:spPr>
        <p:txBody>
          <a:bodyPr>
            <a:normAutofit fontScale="90000"/>
          </a:bodyPr>
          <a:lstStyle/>
          <a:p>
            <a:r>
              <a:rPr lang="nl-NL" dirty="0"/>
              <a:t>Wat verandert er aan je lichaam</a:t>
            </a:r>
          </a:p>
        </p:txBody>
      </p:sp>
      <p:sp>
        <p:nvSpPr>
          <p:cNvPr id="4" name="Tijdelijke aanduiding voor tekst 3"/>
          <p:cNvSpPr>
            <a:spLocks noGrp="1"/>
          </p:cNvSpPr>
          <p:nvPr>
            <p:ph type="body" idx="1"/>
          </p:nvPr>
        </p:nvSpPr>
        <p:spPr>
          <a:xfrm>
            <a:off x="467544" y="1196752"/>
            <a:ext cx="4040188" cy="659352"/>
          </a:xfrm>
        </p:spPr>
        <p:txBody>
          <a:bodyPr/>
          <a:lstStyle/>
          <a:p>
            <a:pPr algn="ctr"/>
            <a:r>
              <a:rPr lang="nl-NL" dirty="0"/>
              <a:t>Jongen</a:t>
            </a:r>
          </a:p>
        </p:txBody>
      </p:sp>
      <p:sp>
        <p:nvSpPr>
          <p:cNvPr id="6" name="Tijdelijke aanduiding voor tekst 5"/>
          <p:cNvSpPr>
            <a:spLocks noGrp="1"/>
          </p:cNvSpPr>
          <p:nvPr>
            <p:ph type="body" sz="half" idx="3"/>
          </p:nvPr>
        </p:nvSpPr>
        <p:spPr>
          <a:xfrm>
            <a:off x="4644008" y="1196752"/>
            <a:ext cx="4041775" cy="654843"/>
          </a:xfrm>
        </p:spPr>
        <p:txBody>
          <a:bodyPr/>
          <a:lstStyle/>
          <a:p>
            <a:pPr algn="ctr"/>
            <a:r>
              <a:rPr lang="nl-NL" dirty="0"/>
              <a:t>Meisje</a:t>
            </a:r>
          </a:p>
        </p:txBody>
      </p:sp>
      <p:pic>
        <p:nvPicPr>
          <p:cNvPr id="8" name="il_fi" descr="http://www.merckmanual.nl/media/mmhe2/figures/2004PED270_01.gif"/>
          <p:cNvPicPr>
            <a:picLocks noGrp="1"/>
          </p:cNvPicPr>
          <p:nvPr>
            <p:ph sz="quarter" idx="4"/>
          </p:nvPr>
        </p:nvPicPr>
        <p:blipFill>
          <a:blip r:embed="rId2" cstate="print"/>
          <a:srcRect r="50538" b="5234"/>
          <a:stretch>
            <a:fillRect/>
          </a:stretch>
        </p:blipFill>
        <p:spPr bwMode="auto">
          <a:xfrm>
            <a:off x="4860032" y="1772816"/>
            <a:ext cx="3888432" cy="4680520"/>
          </a:xfrm>
          <a:prstGeom prst="rect">
            <a:avLst/>
          </a:prstGeom>
          <a:noFill/>
          <a:ln w="9525">
            <a:noFill/>
            <a:miter lim="800000"/>
            <a:headEnd/>
            <a:tailEnd/>
          </a:ln>
        </p:spPr>
      </p:pic>
      <p:pic>
        <p:nvPicPr>
          <p:cNvPr id="9" name="il_fi" descr="http://www.merckmanual.nl/media/mmhe2/figures/2004PED270_01.gif"/>
          <p:cNvPicPr>
            <a:picLocks noGrp="1"/>
          </p:cNvPicPr>
          <p:nvPr>
            <p:ph sz="quarter" idx="2"/>
          </p:nvPr>
        </p:nvPicPr>
        <p:blipFill>
          <a:blip r:embed="rId2" cstate="print"/>
          <a:srcRect l="50108" b="5234"/>
          <a:stretch>
            <a:fillRect/>
          </a:stretch>
        </p:blipFill>
        <p:spPr bwMode="auto">
          <a:xfrm>
            <a:off x="395536" y="1772816"/>
            <a:ext cx="3744416" cy="47525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67544" y="0"/>
            <a:ext cx="8229600" cy="864096"/>
          </a:xfrm>
        </p:spPr>
        <p:txBody>
          <a:bodyPr>
            <a:normAutofit/>
          </a:bodyPr>
          <a:lstStyle/>
          <a:p>
            <a:r>
              <a:rPr lang="nl-NL" dirty="0"/>
              <a:t>En verder</a:t>
            </a:r>
          </a:p>
        </p:txBody>
      </p:sp>
      <p:sp>
        <p:nvSpPr>
          <p:cNvPr id="8" name="Tijdelijke aanduiding voor inhoud 7"/>
          <p:cNvSpPr>
            <a:spLocks noGrp="1"/>
          </p:cNvSpPr>
          <p:nvPr>
            <p:ph idx="1"/>
          </p:nvPr>
        </p:nvSpPr>
        <p:spPr>
          <a:xfrm>
            <a:off x="251520" y="836712"/>
            <a:ext cx="8568952" cy="6021288"/>
          </a:xfrm>
        </p:spPr>
        <p:txBody>
          <a:bodyPr>
            <a:normAutofit fontScale="92500" lnSpcReduction="10000"/>
          </a:bodyPr>
          <a:lstStyle/>
          <a:p>
            <a:r>
              <a:rPr lang="nl-NL" dirty="0"/>
              <a:t>Tijdens de puberteit ontwikkelen de geslachtskenmerken zich </a:t>
            </a:r>
            <a:r>
              <a:rPr lang="nl-NL" u="sng" dirty="0"/>
              <a:t>meestal</a:t>
            </a:r>
            <a:r>
              <a:rPr lang="nl-NL" dirty="0"/>
              <a:t> in een vaste volgorde. Het tempo waarin deze veranderingen optreden, is per persoon verschillend maar vindt meestal wel binnen een bepaalde leeftijdsperiode plaats, zoals aangegeven in de vorige schema’s.</a:t>
            </a:r>
          </a:p>
          <a:p>
            <a:pPr>
              <a:buNone/>
            </a:pPr>
            <a:endParaRPr lang="nl-NL" dirty="0"/>
          </a:p>
          <a:p>
            <a:r>
              <a:rPr lang="nl-NL" dirty="0"/>
              <a:t>De eerste menstruatie was in de 18-de eeuw met 17 jaar. </a:t>
            </a:r>
          </a:p>
          <a:p>
            <a:pPr marL="0" indent="0">
              <a:buNone/>
            </a:pPr>
            <a:r>
              <a:rPr lang="nl-NL" dirty="0"/>
              <a:t>    nu </a:t>
            </a:r>
            <a:r>
              <a:rPr lang="nl-NL" u="sng" dirty="0"/>
              <a:t>gemiddeld</a:t>
            </a:r>
            <a:r>
              <a:rPr lang="nl-NL" dirty="0"/>
              <a:t> tijdens het 13-de levensjaar.</a:t>
            </a:r>
          </a:p>
          <a:p>
            <a:endParaRPr lang="nl-NL" dirty="0"/>
          </a:p>
          <a:p>
            <a:r>
              <a:rPr lang="nl-NL" dirty="0"/>
              <a:t>De eerste zaadlozing (ejaculatie) treedt </a:t>
            </a:r>
            <a:r>
              <a:rPr lang="nl-NL" u="sng" dirty="0"/>
              <a:t>meestal</a:t>
            </a:r>
            <a:r>
              <a:rPr lang="nl-NL" dirty="0"/>
              <a:t> op </a:t>
            </a:r>
          </a:p>
          <a:p>
            <a:pPr marL="0" indent="0">
              <a:buNone/>
            </a:pPr>
            <a:r>
              <a:rPr lang="nl-NL" dirty="0"/>
              <a:t>    als een jongen tussen 11 en 16 jaar oud is, </a:t>
            </a:r>
          </a:p>
          <a:p>
            <a:pPr marL="0" indent="0">
              <a:buNone/>
            </a:pPr>
            <a:r>
              <a:rPr lang="nl-NL" dirty="0"/>
              <a:t>    ongeveer een jaar nadat de penis is gaan groeien. </a:t>
            </a:r>
          </a:p>
          <a:p>
            <a:pPr marL="0" indent="0">
              <a:buNone/>
            </a:pPr>
            <a:endParaRPr lang="nl-NL" dirty="0"/>
          </a:p>
          <a:p>
            <a:r>
              <a:rPr lang="nl-NL" dirty="0"/>
              <a:t>Enige borstontwikkeling aan één of beide kanten van het lichaam kan bij jonge puber jongens voorkomen en dit verdwijnt meestal binnen een jaar.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additive="base">
                                        <p:cTn id="3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anim calcmode="lin" valueType="num">
                                      <p:cBhvr additive="base">
                                        <p:cTn id="4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1250</TotalTime>
  <Words>1142</Words>
  <Application>Microsoft Office PowerPoint</Application>
  <PresentationFormat>Diavoorstelling (4:3)</PresentationFormat>
  <Paragraphs>208</Paragraphs>
  <Slides>19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Constantia</vt:lpstr>
      <vt:lpstr>Wingdings 2</vt:lpstr>
      <vt:lpstr>Stroom</vt:lpstr>
      <vt:lpstr>PUBERTEIT</vt:lpstr>
      <vt:lpstr>Tijdslijn  van 0 tot 80</vt:lpstr>
      <vt:lpstr>Puberteit</vt:lpstr>
      <vt:lpstr>Adolescentieperiode</vt:lpstr>
      <vt:lpstr>Adolescentieperiode</vt:lpstr>
      <vt:lpstr>Wat verandert er aan je lichaam</vt:lpstr>
      <vt:lpstr>Wat verandert er aan je lichaam</vt:lpstr>
      <vt:lpstr>Wat verandert er aan je lichaam</vt:lpstr>
      <vt:lpstr>En verder</vt:lpstr>
      <vt:lpstr>Seksuele gedragingen</vt:lpstr>
      <vt:lpstr>Filmpjes</vt:lpstr>
      <vt:lpstr>Samenvattend</vt:lpstr>
      <vt:lpstr>Samenvattend</vt:lpstr>
      <vt:lpstr>Hygiëne</vt:lpstr>
      <vt:lpstr>Acné</vt:lpstr>
      <vt:lpstr>Geestelijke veranderingen</vt:lpstr>
      <vt:lpstr>Geestelijke veranderingen</vt:lpstr>
      <vt:lpstr>Geestelijke veranderingen</vt:lpstr>
      <vt:lpstr>Geestelijke veranderingen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Pubertijd</dc:title>
  <dc:creator>thuis</dc:creator>
  <cp:lastModifiedBy>Marianne Vermeer</cp:lastModifiedBy>
  <cp:revision>234</cp:revision>
  <dcterms:created xsi:type="dcterms:W3CDTF">2012-03-21T21:44:37Z</dcterms:created>
  <dcterms:modified xsi:type="dcterms:W3CDTF">2019-10-08T10:37:40Z</dcterms:modified>
</cp:coreProperties>
</file>