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71" r:id="rId11"/>
    <p:sldId id="266" r:id="rId12"/>
    <p:sldId id="272" r:id="rId13"/>
    <p:sldId id="268" r:id="rId14"/>
    <p:sldId id="273" r:id="rId1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/>
              <a:t>Klik om het opmaakprofiel van de modelondertitel te bewerken</a:t>
            </a:r>
            <a:endParaRPr kumimoji="0" lang="en-US"/>
          </a:p>
        </p:txBody>
      </p: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A3A5C-D58A-4C12-85C9-C8B658FB03A8}" type="datetimeFigureOut">
              <a:rPr lang="nl-NL" smtClean="0"/>
              <a:pPr/>
              <a:t>11-1-2018</a:t>
            </a:fld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E8DAE-0271-485F-932A-79E9EA5F5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A3A5C-D58A-4C12-85C9-C8B658FB03A8}" type="datetimeFigureOut">
              <a:rPr lang="nl-NL" smtClean="0"/>
              <a:pPr/>
              <a:t>11-1-2018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E8DAE-0271-485F-932A-79E9EA5F5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A3A5C-D58A-4C12-85C9-C8B658FB03A8}" type="datetimeFigureOut">
              <a:rPr lang="nl-NL" smtClean="0"/>
              <a:pPr/>
              <a:t>11-1-2018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E8DAE-0271-485F-932A-79E9EA5F5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A3A5C-D58A-4C12-85C9-C8B658FB03A8}" type="datetimeFigureOut">
              <a:rPr lang="nl-NL" smtClean="0"/>
              <a:pPr/>
              <a:t>11-1-2018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E8DAE-0271-485F-932A-79E9EA5F5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A3A5C-D58A-4C12-85C9-C8B658FB03A8}" type="datetimeFigureOut">
              <a:rPr lang="nl-NL" smtClean="0"/>
              <a:pPr/>
              <a:t>11-1-2018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E8DAE-0271-485F-932A-79E9EA5F5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A3A5C-D58A-4C12-85C9-C8B658FB03A8}" type="datetimeFigureOut">
              <a:rPr lang="nl-NL" smtClean="0"/>
              <a:pPr/>
              <a:t>11-1-2018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E8DAE-0271-485F-932A-79E9EA5F5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A3A5C-D58A-4C12-85C9-C8B658FB03A8}" type="datetimeFigureOut">
              <a:rPr lang="nl-NL" smtClean="0"/>
              <a:pPr/>
              <a:t>11-1-2018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E8DAE-0271-485F-932A-79E9EA5F5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A3A5C-D58A-4C12-85C9-C8B658FB03A8}" type="datetimeFigureOut">
              <a:rPr lang="nl-NL" smtClean="0"/>
              <a:pPr/>
              <a:t>11-1-2018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E8DAE-0271-485F-932A-79E9EA5F5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A3A5C-D58A-4C12-85C9-C8B658FB03A8}" type="datetimeFigureOut">
              <a:rPr lang="nl-NL" smtClean="0"/>
              <a:pPr/>
              <a:t>11-1-2018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E8DAE-0271-485F-932A-79E9EA5F5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A3A5C-D58A-4C12-85C9-C8B658FB03A8}" type="datetimeFigureOut">
              <a:rPr lang="nl-NL" smtClean="0"/>
              <a:pPr/>
              <a:t>11-1-2018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E8DAE-0271-485F-932A-79E9EA5F5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met één afgeknipte en afgeronde hoek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ige driehoe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A3A5C-D58A-4C12-85C9-C8B658FB03A8}" type="datetimeFigureOut">
              <a:rPr lang="nl-NL" smtClean="0"/>
              <a:pPr/>
              <a:t>11-1-2018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D8E8DAE-0271-485F-932A-79E9EA5F5A3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/>
              <a:t>Klik op het pictogram als u een afbeelding wilt toevoegen</a:t>
            </a:r>
            <a:endParaRPr kumimoji="0" lang="en-US" dirty="0"/>
          </a:p>
        </p:txBody>
      </p:sp>
      <p:sp>
        <p:nvSpPr>
          <p:cNvPr id="10" name="Vrije v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rije v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rije v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/>
              <a:t>Klik om de modelstijlen te bewerken</a:t>
            </a:r>
          </a:p>
          <a:p>
            <a:pPr lvl="1" eaLnBrk="1" latinLnBrk="0" hangingPunct="1"/>
            <a:r>
              <a:rPr kumimoji="0" lang="nl-NL"/>
              <a:t>Tweede niveau</a:t>
            </a:r>
          </a:p>
          <a:p>
            <a:pPr lvl="2" eaLnBrk="1" latinLnBrk="0" hangingPunct="1"/>
            <a:r>
              <a:rPr kumimoji="0" lang="nl-NL"/>
              <a:t>Derde niveau</a:t>
            </a:r>
          </a:p>
          <a:p>
            <a:pPr lvl="3" eaLnBrk="1" latinLnBrk="0" hangingPunct="1"/>
            <a:r>
              <a:rPr kumimoji="0" lang="nl-NL"/>
              <a:t>Vierde niveau</a:t>
            </a:r>
          </a:p>
          <a:p>
            <a:pPr lvl="4" eaLnBrk="1" latinLnBrk="0" hangingPunct="1"/>
            <a:r>
              <a:rPr kumimoji="0" lang="nl-NL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AA3A5C-D58A-4C12-85C9-C8B658FB03A8}" type="datetimeFigureOut">
              <a:rPr lang="nl-NL" smtClean="0"/>
              <a:pPr/>
              <a:t>11-1-2018</a:t>
            </a:fld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D8E8DAE-0271-485F-932A-79E9EA5F5A32}" type="slidenum">
              <a:rPr lang="nl-NL" smtClean="0"/>
              <a:pPr/>
              <a:t>‹nr.›</a:t>
            </a:fld>
            <a:endParaRPr lang="nl-NL"/>
          </a:p>
        </p:txBody>
      </p:sp>
      <p:grpSp>
        <p:nvGrpSpPr>
          <p:cNvPr id="2" name="Groe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rije v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rije v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7851648" cy="1828800"/>
          </a:xfrm>
        </p:spPr>
        <p:txBody>
          <a:bodyPr/>
          <a:lstStyle/>
          <a:p>
            <a:r>
              <a:rPr lang="nl-NL" dirty="0"/>
              <a:t>Vlaggensysteem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39552" y="4509120"/>
            <a:ext cx="7854696" cy="1280584"/>
          </a:xfrm>
        </p:spPr>
        <p:txBody>
          <a:bodyPr>
            <a:normAutofit/>
          </a:bodyPr>
          <a:lstStyle/>
          <a:p>
            <a:r>
              <a:rPr lang="nl-NL" sz="2800" dirty="0"/>
              <a:t>Praten met kinderen en jongeren over seks en seksueel grensoverschrijdend gedrag</a:t>
            </a:r>
          </a:p>
        </p:txBody>
      </p:sp>
      <p:pic>
        <p:nvPicPr>
          <p:cNvPr id="4" name="il_fi" descr="http://www.seksueelgeweld.info/foto/vlaggen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2420888"/>
            <a:ext cx="3384376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/>
          <p:nvPr/>
        </p:nvPicPr>
        <p:blipFill rotWithShape="1">
          <a:blip r:embed="rId2"/>
          <a:srcRect l="24522" t="12485" r="15679" b="6118"/>
          <a:stretch/>
        </p:blipFill>
        <p:spPr bwMode="auto">
          <a:xfrm>
            <a:off x="251520" y="1631832"/>
            <a:ext cx="6248400" cy="478155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6" name="Tab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9850427"/>
              </p:ext>
            </p:extLst>
          </p:nvPr>
        </p:nvGraphicFramePr>
        <p:xfrm>
          <a:off x="5940152" y="188640"/>
          <a:ext cx="3075816" cy="300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6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600" b="1" dirty="0"/>
                        <a:t>CRITERIUM</a:t>
                      </a:r>
                      <a:endParaRPr lang="nl-N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GELE</a:t>
                      </a:r>
                      <a:r>
                        <a:rPr lang="nl-NL" sz="1600" b="1" baseline="0" dirty="0"/>
                        <a:t> </a:t>
                      </a:r>
                      <a:r>
                        <a:rPr lang="nl-NL" sz="1600" b="1" dirty="0"/>
                        <a:t>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wederzijdse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latin typeface="Times New Roman"/>
                          <a:ea typeface="Times New Roman"/>
                          <a:cs typeface="Times New Roman"/>
                        </a:rPr>
                        <a:t>Nee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vrijwilligheid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latin typeface="Times New Roman"/>
                          <a:ea typeface="Times New Roman"/>
                          <a:cs typeface="Times New Roman"/>
                        </a:rPr>
                        <a:t>Nee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gelijkwaardigheid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latin typeface="Times New Roman"/>
                          <a:ea typeface="Times New Roman"/>
                          <a:cs typeface="Times New Roman"/>
                        </a:rPr>
                        <a:t>Ja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leeftijds- 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ontwikkelingsadequaat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latin typeface="Times New Roman"/>
                          <a:ea typeface="Times New Roman"/>
                          <a:cs typeface="Times New Roman"/>
                        </a:rPr>
                        <a:t>Ja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contextadequaat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latin typeface="Times New Roman"/>
                          <a:ea typeface="Times New Roman"/>
                          <a:cs typeface="Times New Roman"/>
                        </a:rPr>
                        <a:t>Nee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zelfrespect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latin typeface="Times New Roman"/>
                          <a:ea typeface="Times New Roman"/>
                          <a:cs typeface="Times New Roman"/>
                        </a:rPr>
                        <a:t>N.v.t.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6987939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/>
          <p:nvPr/>
        </p:nvPicPr>
        <p:blipFill rotWithShape="1">
          <a:blip r:embed="rId2"/>
          <a:srcRect l="22684" t="12199" r="16293" b="9093"/>
          <a:stretch/>
        </p:blipFill>
        <p:spPr bwMode="auto">
          <a:xfrm>
            <a:off x="323528" y="1700758"/>
            <a:ext cx="6448425" cy="467550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6" name="Tab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544939"/>
              </p:ext>
            </p:extLst>
          </p:nvPr>
        </p:nvGraphicFramePr>
        <p:xfrm>
          <a:off x="5796136" y="332656"/>
          <a:ext cx="3075816" cy="300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6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600" b="1" dirty="0"/>
                        <a:t>CRITERIUM</a:t>
                      </a:r>
                      <a:endParaRPr lang="nl-N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……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wederzijdse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vrijwilligheid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gelijkwaardigheid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leeftijds- 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ontwikkelingsadequaat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contextadequaat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zelfrespect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/>
          <p:nvPr/>
        </p:nvPicPr>
        <p:blipFill rotWithShape="1">
          <a:blip r:embed="rId2"/>
          <a:srcRect l="22684" t="12199" r="16293" b="9093"/>
          <a:stretch/>
        </p:blipFill>
        <p:spPr bwMode="auto">
          <a:xfrm>
            <a:off x="323528" y="1700758"/>
            <a:ext cx="6448425" cy="467550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6" name="Tab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231771"/>
              </p:ext>
            </p:extLst>
          </p:nvPr>
        </p:nvGraphicFramePr>
        <p:xfrm>
          <a:off x="5580112" y="75158"/>
          <a:ext cx="3384376" cy="300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4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9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600" b="1" dirty="0"/>
                        <a:t>CRITERIUM</a:t>
                      </a:r>
                      <a:endParaRPr lang="nl-N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GROENE 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wederzijdse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latin typeface="Times New Roman"/>
                          <a:ea typeface="Times New Roman"/>
                          <a:cs typeface="Times New Roman"/>
                        </a:rPr>
                        <a:t>Ja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vrijwilligheid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latin typeface="Times New Roman"/>
                          <a:ea typeface="Times New Roman"/>
                          <a:cs typeface="Times New Roman"/>
                        </a:rPr>
                        <a:t>Ja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gelijkwaardigheid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latin typeface="Times New Roman"/>
                          <a:ea typeface="Times New Roman"/>
                          <a:cs typeface="Times New Roman"/>
                        </a:rPr>
                        <a:t>Ja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leeftijds- 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ontwikkelingsadequaat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latin typeface="Times New Roman"/>
                          <a:ea typeface="Times New Roman"/>
                          <a:cs typeface="Times New Roman"/>
                        </a:rPr>
                        <a:t>Ja (*)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contextadequaat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latin typeface="Times New Roman"/>
                          <a:ea typeface="Times New Roman"/>
                          <a:cs typeface="Times New Roman"/>
                        </a:rPr>
                        <a:t>Ja (**)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zelfrespect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latin typeface="Times New Roman"/>
                          <a:ea typeface="Times New Roman"/>
                          <a:cs typeface="Times New Roman"/>
                        </a:rPr>
                        <a:t>Ja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6799157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/>
          <p:nvPr/>
        </p:nvPicPr>
        <p:blipFill rotWithShape="1">
          <a:blip r:embed="rId2"/>
          <a:srcRect l="21246" t="11631" r="14856" b="6251"/>
          <a:stretch/>
        </p:blipFill>
        <p:spPr bwMode="auto">
          <a:xfrm>
            <a:off x="267527" y="1556792"/>
            <a:ext cx="6552728" cy="474700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6" name="Tab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322134"/>
              </p:ext>
            </p:extLst>
          </p:nvPr>
        </p:nvGraphicFramePr>
        <p:xfrm>
          <a:off x="5580112" y="260648"/>
          <a:ext cx="3075816" cy="300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6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600" b="1" dirty="0"/>
                        <a:t>CRITERIUM</a:t>
                      </a:r>
                      <a:endParaRPr lang="nl-N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……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wederzijdse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vrijwilligheid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gelijkwaardigheid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leeftijds- 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ontwikkelingsadequaat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contextadequaat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zelfrespect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/>
          <p:nvPr/>
        </p:nvPicPr>
        <p:blipFill rotWithShape="1">
          <a:blip r:embed="rId2"/>
          <a:srcRect l="21246" t="11631" r="14856" b="6251"/>
          <a:stretch/>
        </p:blipFill>
        <p:spPr bwMode="auto">
          <a:xfrm>
            <a:off x="261764" y="1556792"/>
            <a:ext cx="6552728" cy="474700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6" name="Tab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583664"/>
              </p:ext>
            </p:extLst>
          </p:nvPr>
        </p:nvGraphicFramePr>
        <p:xfrm>
          <a:off x="5580112" y="260648"/>
          <a:ext cx="3384376" cy="300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600" b="1" dirty="0"/>
                        <a:t>CRITERIUM</a:t>
                      </a:r>
                      <a:endParaRPr lang="nl-N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GROENE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wederzijdse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latin typeface="Times New Roman"/>
                          <a:ea typeface="Times New Roman"/>
                          <a:cs typeface="Times New Roman"/>
                        </a:rPr>
                        <a:t>Ja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vrijwilligheid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latin typeface="Times New Roman"/>
                          <a:ea typeface="Times New Roman"/>
                          <a:cs typeface="Times New Roman"/>
                        </a:rPr>
                        <a:t>Ja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gelijkwaardigheid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latin typeface="Times New Roman"/>
                          <a:ea typeface="Times New Roman"/>
                          <a:cs typeface="Times New Roman"/>
                        </a:rPr>
                        <a:t>Ja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leeftijds- 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ontwikkelingsadequaat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latin typeface="Times New Roman"/>
                          <a:ea typeface="Times New Roman"/>
                          <a:cs typeface="Times New Roman"/>
                        </a:rPr>
                        <a:t>Ja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contextadequaat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latin typeface="Times New Roman"/>
                          <a:ea typeface="Times New Roman"/>
                          <a:cs typeface="Times New Roman"/>
                        </a:rPr>
                        <a:t>Ja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zelfrespect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latin typeface="Times New Roman"/>
                          <a:ea typeface="Times New Roman"/>
                          <a:cs typeface="Times New Roman"/>
                        </a:rPr>
                        <a:t>Ja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541731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24712"/>
          </a:xfrm>
        </p:spPr>
        <p:txBody>
          <a:bodyPr>
            <a:normAutofit/>
          </a:bodyPr>
          <a:lstStyle/>
          <a:p>
            <a:r>
              <a:rPr lang="nl-NL" dirty="0"/>
              <a:t>Regels seksueel gedrag</a:t>
            </a:r>
          </a:p>
        </p:txBody>
      </p:sp>
      <p:pic>
        <p:nvPicPr>
          <p:cNvPr id="5" name="il_fi" descr="http://www.accountant.nl/sites/Files/0000027301_Duim_omhoog_tekening.jpg"/>
          <p:cNvPicPr/>
          <p:nvPr/>
        </p:nvPicPr>
        <p:blipFill>
          <a:blip r:embed="rId2" cstate="print"/>
          <a:srcRect r="20238"/>
          <a:stretch>
            <a:fillRect/>
          </a:stretch>
        </p:blipFill>
        <p:spPr bwMode="auto">
          <a:xfrm>
            <a:off x="693465" y="1340768"/>
            <a:ext cx="6381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l_fi" descr="http://www.accountant.nl/sites/Files/0000027301_Duim_omhoog_tekening.jpg"/>
          <p:cNvPicPr/>
          <p:nvPr/>
        </p:nvPicPr>
        <p:blipFill>
          <a:blip r:embed="rId2" cstate="print"/>
          <a:srcRect r="22619"/>
          <a:stretch>
            <a:fillRect/>
          </a:stretch>
        </p:blipFill>
        <p:spPr bwMode="auto">
          <a:xfrm flipH="1">
            <a:off x="1331640" y="1340768"/>
            <a:ext cx="61912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l_fi" descr="http://www.deviantart.com/download/210694028/smileys_by_musty14-d3hfwjw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204864"/>
            <a:ext cx="1008112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l_fi" descr="http://www.news4all.org/a99img/export200/is-teken-b.jpg"/>
          <p:cNvPicPr/>
          <p:nvPr/>
        </p:nvPicPr>
        <p:blipFill>
          <a:blip r:embed="rId4" cstate="print"/>
          <a:srcRect l="23500" t="21739" r="10500"/>
          <a:stretch>
            <a:fillRect/>
          </a:stretch>
        </p:blipFill>
        <p:spPr bwMode="auto">
          <a:xfrm>
            <a:off x="683568" y="3212976"/>
            <a:ext cx="1152128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l_fi" descr="http://l.thumbs.canstockphoto.com/canstock7518220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3568" y="4077072"/>
            <a:ext cx="1152128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il_fi" descr="http://www.webklik.nl/user_files/2010_11/183815/oog.gif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3568" y="5013176"/>
            <a:ext cx="1152128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l_fi" descr="http://mencoengeraldien.files.wordpress.com/2006/10/pleister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3568" y="5877272"/>
            <a:ext cx="1186433" cy="810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ijdelijke aanduiding voor inhoud 11"/>
          <p:cNvSpPr>
            <a:spLocks noGrp="1"/>
          </p:cNvSpPr>
          <p:nvPr>
            <p:ph idx="1"/>
          </p:nvPr>
        </p:nvSpPr>
        <p:spPr>
          <a:xfrm>
            <a:off x="2123728" y="1340768"/>
            <a:ext cx="6768752" cy="8640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sz="2000" dirty="0"/>
              <a:t>Ik doe alleen seksuele dingen als ik die zelf wil en als de</a:t>
            </a:r>
          </a:p>
          <a:p>
            <a:pPr>
              <a:buNone/>
            </a:pPr>
            <a:r>
              <a:rPr lang="nl-NL" sz="2000" dirty="0"/>
              <a:t>ander akkoord gaat.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2123728" y="2348881"/>
            <a:ext cx="6840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Ik voel me niet onder druk gezet, ik zet niemand onder druk.</a:t>
            </a:r>
            <a:endParaRPr lang="nl-NL" dirty="0"/>
          </a:p>
        </p:txBody>
      </p:sp>
      <p:sp>
        <p:nvSpPr>
          <p:cNvPr id="14" name="Tekstvak 13"/>
          <p:cNvSpPr txBox="1"/>
          <p:nvPr/>
        </p:nvSpPr>
        <p:spPr>
          <a:xfrm>
            <a:off x="2123728" y="3356992"/>
            <a:ext cx="6768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Ik ben niet de meerdere of de mindere.</a:t>
            </a:r>
            <a:endParaRPr lang="nl-NL" dirty="0"/>
          </a:p>
        </p:txBody>
      </p:sp>
      <p:sp>
        <p:nvSpPr>
          <p:cNvPr id="15" name="Tekstvak 14"/>
          <p:cNvSpPr txBox="1"/>
          <p:nvPr/>
        </p:nvSpPr>
        <p:spPr>
          <a:xfrm>
            <a:off x="2123728" y="4221088"/>
            <a:ext cx="6840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Ik doe dingen die bij mijn leeftijd passen.</a:t>
            </a:r>
          </a:p>
        </p:txBody>
      </p:sp>
      <p:sp>
        <p:nvSpPr>
          <p:cNvPr id="17" name="Tekstvak 16"/>
          <p:cNvSpPr txBox="1"/>
          <p:nvPr/>
        </p:nvSpPr>
        <p:spPr>
          <a:xfrm>
            <a:off x="2123728" y="5085184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Ik doe de dingen op een plaats en een manier die anderen niet storen.</a:t>
            </a:r>
          </a:p>
        </p:txBody>
      </p:sp>
      <p:sp>
        <p:nvSpPr>
          <p:cNvPr id="18" name="Tekstvak 17"/>
          <p:cNvSpPr txBox="1"/>
          <p:nvPr/>
        </p:nvSpPr>
        <p:spPr>
          <a:xfrm>
            <a:off x="2123728" y="6093296"/>
            <a:ext cx="61926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Ik doe mezelf of andere geen pijn.</a:t>
            </a:r>
            <a:endParaRPr lang="nl-N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  <p:bldP spid="13" grpId="0"/>
      <p:bldP spid="14" grpId="0"/>
      <p:bldP spid="15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nl-NL" dirty="0">
                <a:solidFill>
                  <a:schemeClr val="tx1"/>
                </a:solidFill>
              </a:rPr>
              <a:t>Kenmerken vlaggen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</p:nvPr>
        </p:nvGraphicFramePr>
        <p:xfrm>
          <a:off x="395536" y="980728"/>
          <a:ext cx="8229600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600" b="1" dirty="0"/>
                        <a:t>CRITERIUM</a:t>
                      </a:r>
                      <a:endParaRPr lang="nl-N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GROENE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GELE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RODE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600" b="1" dirty="0"/>
                        <a:t>ZWARTE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wederzijdse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duidelijke wederzijdse toestemming (alle partijen beleven er plezier aan)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onduidelijke wederzijdse toestemming 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gebrek aan wederzijdse toestemming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 gebrek aan wederzijdse toestemming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vrijwilligheid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vrijwillig  (afwezigheid van dwang)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lichte dwang of druk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gebruik van manipulatie, chantage, machtspositie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 gebruik van manipulatie, chantage, macht(spositie), agressie, geweld of ermee dreigen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gelijkwaardigheid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evenwaardige partners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lichte ongelijkwaardigheid in maturiteit, leeftijd, intelligentie, …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grotere ongelijkwaardigheid in maturiteit, leeftijd, intelligentie, …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herhaaldelijke grote ongelijkwaardigheid in maturiteit, leeftijd, intelligentie, …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leeftijds- 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ontwikkelingsadequaat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onderzoek toont aan dat het gedrag </a:t>
                      </a:r>
                      <a:r>
                        <a:rPr lang="nl-NL" sz="1000" dirty="0" err="1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leeftijds</a:t>
                      </a: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- en ontwikkelingsadequaat is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iets jongere of iets oudere kinderen of jongeren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kinderen of jongeren met groter leeftijdsverschil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kinderen of jongeren met groot leeftijdsverschil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contextadequaat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stoort niemand, de privacy wordt gerespecteerd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gezien de context is het eenmalige gedrag licht aanstootgevend (onbeleefd)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is erger aanstootgevend (kwetsend of beledigend) en helemaal niet meer aangepast aan de context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het herhaaldelijk gedrag is zwaar aanstootgevend (</a:t>
                      </a:r>
                      <a:r>
                        <a:rPr lang="nl-NL" sz="1000" dirty="0" err="1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shockerend</a:t>
                      </a: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) –openbare zedenschennis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zelfrespect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zelfrespect is voldoende (er is respect voor de persoonlijke integriteit)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kan zelfbeschadigend zijn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heeft fysieke, emotionele of psychologische schade als gevolg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heeft zware fysieke, emotionele of psychologische schade als gevolg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nl-NL" dirty="0">
                <a:solidFill>
                  <a:schemeClr val="tx1"/>
                </a:solidFill>
              </a:rPr>
              <a:t>Kenmerken vlaggen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</p:nvPr>
        </p:nvGraphicFramePr>
        <p:xfrm>
          <a:off x="395536" y="980728"/>
          <a:ext cx="8229600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600" b="1" dirty="0"/>
                        <a:t>CRITERIUM</a:t>
                      </a:r>
                      <a:endParaRPr lang="nl-N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GROENE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GELE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RODE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600" b="1" dirty="0"/>
                        <a:t>ZWARTE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wederzijdse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duidelijke wederzijdse toestemming (alle partijen beleven er plezier aan)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onduidelijke wederzijdse toestemming 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gebrek aan wederzijdse toestemming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 gebrek aan wederzijdse toestemming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vrijwilligheid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vrijwillig  (afwezigheid van dwang)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lichte dwang of druk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gebruik van manipulatie, chantage, machtspositie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 gebruik van manipulatie, chantage, macht(spositie), agressie, geweld of ermee dreigen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gelijkwaardigheid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evenwaardige partners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lichte ongelijkwaardigheid in maturiteit, leeftijd, intelligentie, …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grotere ongelijkwaardigheid in maturiteit, leeftijd, intelligentie, …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herhaaldelijke grote ongelijkwaardigheid in maturiteit, leeftijd, intelligentie, …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leeftijds- 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ontwikkelingsadequaat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onderzoek toont aan dat het gedrag leeftijds- en ontwikkelingsadequaat is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iets jongere of iets oudere kinderen of jongeren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kinderen of jongeren met groter leeftijdsverschil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kinderen of jongeren met groot leeftijdsverschil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contextadequaat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stoort niemand, de privacy wordt gerespecteerd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gezien de context is het eenmalige gedrag licht aanstootgevend (onbeleefd)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is erger aanstootgevend (kwetsend of beledigend) en helemaal niet meer aangepast aan de context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het herhaaldelijk gedrag is zwaar aanstootgevend (</a:t>
                      </a:r>
                      <a:r>
                        <a:rPr lang="nl-NL" sz="1000" dirty="0" err="1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shockerend</a:t>
                      </a: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) –openbare zedenschennis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zelfrespect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zelfrespect is voldoende (er is respect voor de persoonlijke integriteit)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kan zelfbeschadigend zijn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heeft fysieke, emotionele of psychologische schade als gevolg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heeft zware fysieke, emotionele of psychologische schade als gevolg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nl-NL" dirty="0">
                <a:solidFill>
                  <a:schemeClr val="tx1"/>
                </a:solidFill>
              </a:rPr>
              <a:t>Kenmerken vlaggen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</p:nvPr>
        </p:nvGraphicFramePr>
        <p:xfrm>
          <a:off x="395536" y="980728"/>
          <a:ext cx="8229600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600" b="1" dirty="0"/>
                        <a:t>CRITERIUM</a:t>
                      </a:r>
                      <a:endParaRPr lang="nl-N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GROENE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GELE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RODE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600" b="1" dirty="0"/>
                        <a:t>ZWARTE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wederzijdse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duidelijke wederzijdse toestemming (alle partijen beleven er plezier aan)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onduidelijke wederzijdse toestemming 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gebrek aan wederzijdse toestemming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 gebrek aan wederzijdse toestemming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vrijwilligheid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vrijwillig  (afwezigheid van dwang)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lichte dwang of druk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gebruik van manipulatie, chantage, machtspositie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 gebruik van manipulatie, chantage, macht(spositie), agressie, geweld of ermee dreigen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gelijkwaardigheid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evenwaardige partners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lichte ongelijkwaardigheid in maturiteit, leeftijd, intelligentie, …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grotere ongelijkwaardigheid in maturiteit, leeftijd, intelligentie, …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herhaaldelijke grote ongelijkwaardigheid in maturiteit, leeftijd, intelligentie, …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leeftijds- 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ontwikkelingsadequaat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onderzoek toont aan dat het gedrag </a:t>
                      </a:r>
                      <a:r>
                        <a:rPr lang="nl-NL" sz="1000" dirty="0" err="1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leeftijds</a:t>
                      </a: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- en ontwikkelingsadequaat is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iets jongere of iets oudere kinderen of jongeren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kinderen of jongeren met groter leeftijdsverschil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kinderen of jongeren met groot leeftijdsverschil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contextadequaat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stoort niemand, de privacy wordt gerespecteerd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gezien de context is het eenmalige gedrag licht aanstootgevend (onbeleefd)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is erger aanstootgevend (kwetsend of beledigend) en helemaal niet meer aangepast aan de context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het herhaaldelijk gedrag is zwaar aanstootgevend (</a:t>
                      </a:r>
                      <a:r>
                        <a:rPr lang="nl-NL" sz="1000" dirty="0" err="1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shockerend</a:t>
                      </a: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) –openbare zedenschennis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zelfrespect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zelfrespect is voldoende (er is respect voor de persoonlijke integriteit)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kan zelfbeschadigend zijn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heeft fysieke, emotionele of psychologische schade als gevolg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heeft zware fysieke, emotionele of psychologische schade als gevolg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nl-NL" dirty="0">
                <a:solidFill>
                  <a:schemeClr val="tx1"/>
                </a:solidFill>
              </a:rPr>
              <a:t>Kenmerken vlaggen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</p:nvPr>
        </p:nvGraphicFramePr>
        <p:xfrm>
          <a:off x="395536" y="980728"/>
          <a:ext cx="8229600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600" b="1" dirty="0"/>
                        <a:t>CRITERIUM</a:t>
                      </a:r>
                      <a:endParaRPr lang="nl-N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GROENE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GELE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RODE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600" b="1" dirty="0"/>
                        <a:t>ZWARTE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wederzijdse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duidelijke wederzijdse toestemming (alle partijen beleven er plezier aan)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onduidelijke wederzijdse toestemming 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gebrek aan wederzijdse 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 gebrek aan wederzijdse toestemming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vrijwilligheid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vrijwillig  (afwezigheid van dwang)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lichte dwang of druk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gebruik van manipulatie, chantage, machtspositie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 gebruik van manipulatie, chantage, macht(</a:t>
                      </a:r>
                      <a:r>
                        <a:rPr lang="nl-NL" sz="1000" dirty="0" err="1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spositie</a:t>
                      </a: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), agressie, geweld of ermee dreigen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gelijkwaardigheid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evenwaardige partners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lichte ongelijkwaardigheid in maturiteit, leeftijd, intelligentie, …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grotere ongelijkwaardigheid in maturiteit, leeftijd, intelligentie, …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herhaaldelijke grote ongelijkwaardigheid in maturiteit, leeftijd, intelligentie, …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leeftijds- 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ontwikkelingsadequaat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onderzoek toont aan dat het gedrag </a:t>
                      </a:r>
                      <a:r>
                        <a:rPr lang="nl-NL" sz="1000" dirty="0" err="1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leeftijds</a:t>
                      </a: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- en ontwikkelingsadequaat is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iets jongere of iets oudere kinderen of jongeren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kinderen of jongeren met groter leeftijdsverschil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kinderen of jongeren met groot leeftijdsverschil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contextadequaat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stoort niemand, de privacy wordt gerespecteerd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gezien de context is het eenmalige gedrag licht aanstootgevend (onbeleefd)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is erger aanstootgevend (kwetsend of beledigend) en helemaal niet meer aangepast aan de context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het herhaaldelijk gedrag is zwaar aanstootgevend (</a:t>
                      </a:r>
                      <a:r>
                        <a:rPr lang="nl-NL" sz="1000" dirty="0" err="1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shockerend</a:t>
                      </a: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) –openbare zedenschennis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zelfrespect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zelfrespect is voldoende (er is respect voor de persoonlijke integriteit)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kan zelfbeschadigend zijn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heeft fysieke, emotionele of psychologische schade als gevolg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heeft zware fysieke, emotionele of psychologische schade als gevolg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nl-NL" dirty="0">
                <a:solidFill>
                  <a:schemeClr val="tx1"/>
                </a:solidFill>
              </a:rPr>
              <a:t>Kenmerken vlaggen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</p:nvPr>
        </p:nvGraphicFramePr>
        <p:xfrm>
          <a:off x="395536" y="980728"/>
          <a:ext cx="8229600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600" b="1" dirty="0"/>
                        <a:t>CRITERIUM</a:t>
                      </a:r>
                      <a:endParaRPr lang="nl-N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GROENE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GELE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RODE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600" b="1" dirty="0"/>
                        <a:t>ZWARTE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wederzijdse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duidelijke wederzijdse toestemming (alle partijen beleven er plezier aan)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onduidelijke wederzijdse toestemming 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gebrek aan wederzijdse toestemming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 gebrek aan wederzijdse 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vrijwilligheid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vrijwillig  (afwezigheid van dwang)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lichte dwang of druk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gebruik van manipulatie, chantage, machtspositie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 gebruik van manipulatie, chantage, macht(spositie), agressie, geweld of ermee dreigen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gelijkwaardigheid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evenwaardige partners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lichte ongelijkwaardigheid in maturiteit, leeftijd, intelligentie, …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grotere ongelijkwaardigheid in maturiteit, leeftijd, intelligentie, …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herhaaldelijke grote ongelijkwaardigheid in maturiteit, leeftijd, intelligentie, …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leeftijds- 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ontwikkelingsadequaat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onderzoek toont aan dat het gedrag leeftijds- en ontwikkelingsadequaat is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iets jongere of iets oudere kinderen of jongeren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kinderen of jongeren met groter leeftijdsverschil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kinderen of jongeren met groot leeftijdsverschil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contextadequaat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stoort niemand, de privacy wordt gerespecteerd</a:t>
                      </a:r>
                      <a:endParaRPr lang="nl-NL" sz="100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gezien de context is het eenmalige gedrag licht aanstootgevend (onbeleefd)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is erger aanstootgevend (kwetsend of beledigend) en helemaal niet meer aangepast aan de context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het herhaaldelijk gedrag is zwaar aanstootgevend (shockerend) –openbare zedenschennis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zelfrespect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zelfrespect is voldoende (er is respect voor de persoonlijke integriteit)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kan zelfbeschadigend zijn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chemeClr val="tx1">
                              <a:lumMod val="85000"/>
                            </a:schemeClr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heeft fysieke, emotionele of psychologische schade als gevolg</a:t>
                      </a:r>
                      <a:endParaRPr lang="nl-NL" sz="1000" dirty="0">
                        <a:solidFill>
                          <a:schemeClr val="tx1">
                            <a:lumMod val="8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heeft zware fysieke, emotionele of psychologische schade als gevolg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nl-NL" dirty="0">
                <a:solidFill>
                  <a:schemeClr val="tx1"/>
                </a:solidFill>
              </a:rPr>
              <a:t>Kenmerken vlaggen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</p:nvPr>
        </p:nvGraphicFramePr>
        <p:xfrm>
          <a:off x="395536" y="980728"/>
          <a:ext cx="8229600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600" b="1" dirty="0"/>
                        <a:t>CRITERIUM</a:t>
                      </a:r>
                      <a:endParaRPr lang="nl-N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GROENE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GELE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RODE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600" b="1" dirty="0"/>
                        <a:t>ZWARTE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wederzijdse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duidelijke wederzijdse toestemming (alle partijen beleven er plezier aan)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onduidelijke wederzijdse toestemming 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gebrek aan wederzijdse 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 gebrek aan wederzijdse 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vrijwilligheid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vrijwillig  (afwezigheid van dwang)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lichte dwang of druk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gebruik van manipulatie, chantage, machtspositie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 gebruik van manipulatie, chantage, macht(spositie), agressie, geweld of ermee dreigen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gelijkwaardigheid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evenwaardige partners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lichte ongelijkwaardigheid in maturiteit, leeftijd, intelligentie, …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eenmalig grotere ongelijkwaardigheid in maturiteit, leeftijd, intelligentie, …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herhaaldelijke grote ongelijkwaardigheid in maturiteit, leeftijd, intelligentie, …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leeftijds- 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ontwikkelingsadequaat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onderzoek toont aan dat het gedrag </a:t>
                      </a:r>
                      <a:r>
                        <a:rPr lang="nl-NL" sz="1000" dirty="0" err="1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leeftijds</a:t>
                      </a: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- en ontwikkelingsadequaat is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iets jongere of iets oudere kinderen of jongeren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kinderen of jongeren met groter leeftijdsverschil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van kinderen of jongeren met groot leeftijdsverschil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contextadequaat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stoort niemand, de privacy wordt gerespecteerd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gezien de context is het eenmalige gedrag licht aanstootgevend (onbeleefd)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is erger aanstootgevend (kwetsend of beledigend) en helemaal niet meer aangepast aan de context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het herhaaldelijk gedrag is zwaar aanstootgevend (shockerend) –openbare zedenschennis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zelfrespect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zelfrespect is voldoende (er is respect voor de persoonlijke integriteit)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kan zelfbeschadigend zijn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heeft fysieke, emotionele of psychologische schade als gevolg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dirty="0">
                          <a:solidFill>
                            <a:srgbClr val="000000"/>
                          </a:solidFill>
                          <a:latin typeface="SignaNormal-Light"/>
                          <a:ea typeface="Times New Roman"/>
                          <a:cs typeface="SignaNormal-Light"/>
                        </a:rPr>
                        <a:t>gedrag heeft zware fysieke, emotionele of psychologische schade als gevolg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/>
          <p:nvPr/>
        </p:nvPicPr>
        <p:blipFill rotWithShape="1">
          <a:blip r:embed="rId2"/>
          <a:srcRect l="24522" t="12485" r="15679" b="6118"/>
          <a:stretch/>
        </p:blipFill>
        <p:spPr bwMode="auto">
          <a:xfrm>
            <a:off x="251520" y="1631832"/>
            <a:ext cx="6248400" cy="478155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6" name="Tab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5539085"/>
              </p:ext>
            </p:extLst>
          </p:nvPr>
        </p:nvGraphicFramePr>
        <p:xfrm>
          <a:off x="5940152" y="188640"/>
          <a:ext cx="3075816" cy="300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6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600" b="1" dirty="0"/>
                        <a:t>CRITERIUM</a:t>
                      </a:r>
                      <a:endParaRPr lang="nl-N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600" b="1" dirty="0"/>
                        <a:t>…… VLAG</a:t>
                      </a:r>
                      <a:endParaRPr lang="nl-NL" sz="1600" dirty="0"/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wederzijdse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toestemming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vrijwilligheid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gelijkwaardigheid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leeftijds- en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ontwikkelingsadequaat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contextadequaat</a:t>
                      </a:r>
                      <a:endParaRPr lang="nl-NL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R="469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nl-NL" sz="1000" b="1" dirty="0">
                          <a:solidFill>
                            <a:srgbClr val="666666"/>
                          </a:solidFill>
                          <a:latin typeface="SignaNormal-Bold"/>
                          <a:ea typeface="Times New Roman"/>
                          <a:cs typeface="SignaNormal-Bold"/>
                        </a:rPr>
                        <a:t>zelfrespect</a:t>
                      </a: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469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nl-NL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room">
  <a:themeElements>
    <a:clrScheme name="Stroom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troom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troo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397</TotalTime>
  <Words>1594</Words>
  <Application>Microsoft Office PowerPoint</Application>
  <PresentationFormat>Diavoorstelling (4:3)</PresentationFormat>
  <Paragraphs>316</Paragraphs>
  <Slides>14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21" baseType="lpstr">
      <vt:lpstr>Calibri</vt:lpstr>
      <vt:lpstr>Constantia</vt:lpstr>
      <vt:lpstr>SignaNormal-Bold</vt:lpstr>
      <vt:lpstr>SignaNormal-Light</vt:lpstr>
      <vt:lpstr>Times New Roman</vt:lpstr>
      <vt:lpstr>Wingdings 2</vt:lpstr>
      <vt:lpstr>Stroom</vt:lpstr>
      <vt:lpstr>Vlaggensysteem</vt:lpstr>
      <vt:lpstr>Regels seksueel gedrag</vt:lpstr>
      <vt:lpstr>Kenmerken vlaggen</vt:lpstr>
      <vt:lpstr>Kenmerken vlaggen</vt:lpstr>
      <vt:lpstr>Kenmerken vlaggen</vt:lpstr>
      <vt:lpstr>Kenmerken vlaggen</vt:lpstr>
      <vt:lpstr>Kenmerken vlaggen</vt:lpstr>
      <vt:lpstr>Kenmerken vlaggen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Vlaggensysteem</dc:title>
  <dc:creator>thuis</dc:creator>
  <cp:lastModifiedBy>Pieter Bolhuis</cp:lastModifiedBy>
  <cp:revision>163</cp:revision>
  <dcterms:created xsi:type="dcterms:W3CDTF">2012-03-14T19:31:13Z</dcterms:created>
  <dcterms:modified xsi:type="dcterms:W3CDTF">2018-01-11T00:08:56Z</dcterms:modified>
</cp:coreProperties>
</file>