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6" r:id="rId3"/>
    <p:sldId id="277" r:id="rId4"/>
    <p:sldId id="278" r:id="rId5"/>
    <p:sldId id="279" r:id="rId6"/>
    <p:sldId id="275" r:id="rId7"/>
    <p:sldId id="263" r:id="rId8"/>
    <p:sldId id="283" r:id="rId9"/>
    <p:sldId id="280" r:id="rId10"/>
    <p:sldId id="281" r:id="rId11"/>
    <p:sldId id="282" r:id="rId1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0" autoAdjust="0"/>
    <p:restoredTop sz="94671" autoAdjust="0"/>
  </p:normalViewPr>
  <p:slideViewPr>
    <p:cSldViewPr>
      <p:cViewPr varScale="1">
        <p:scale>
          <a:sx n="68" d="100"/>
          <a:sy n="68" d="100"/>
        </p:scale>
        <p:origin x="144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9" name="Titel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a:t>Klik om de stijl te bewerken</a:t>
            </a:r>
            <a:endParaRPr kumimoji="0" lang="en-US"/>
          </a:p>
        </p:txBody>
      </p:sp>
      <p:sp>
        <p:nvSpPr>
          <p:cNvPr id="17" name="Ondertitel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a:t>Klik om het opmaakprofiel van de modelondertitel te bewerken</a:t>
            </a:r>
            <a:endParaRPr kumimoji="0" lang="en-US"/>
          </a:p>
        </p:txBody>
      </p:sp>
      <p:sp>
        <p:nvSpPr>
          <p:cNvPr id="30" name="Tijdelijke aanduiding voor datum 29"/>
          <p:cNvSpPr>
            <a:spLocks noGrp="1"/>
          </p:cNvSpPr>
          <p:nvPr>
            <p:ph type="dt" sz="half" idx="10"/>
          </p:nvPr>
        </p:nvSpPr>
        <p:spPr/>
        <p:txBody>
          <a:bodyPr/>
          <a:lstStyle/>
          <a:p>
            <a:fld id="{1EDD2A97-8904-4E5C-AE97-7F71F80188AB}" type="datetimeFigureOut">
              <a:rPr lang="nl-NL" smtClean="0"/>
              <a:pPr/>
              <a:t>8-10-2019</a:t>
            </a:fld>
            <a:endParaRPr lang="nl-NL"/>
          </a:p>
        </p:txBody>
      </p:sp>
      <p:sp>
        <p:nvSpPr>
          <p:cNvPr id="19" name="Tijdelijke aanduiding voor voettekst 18"/>
          <p:cNvSpPr>
            <a:spLocks noGrp="1"/>
          </p:cNvSpPr>
          <p:nvPr>
            <p:ph type="ftr" sz="quarter" idx="11"/>
          </p:nvPr>
        </p:nvSpPr>
        <p:spPr/>
        <p:txBody>
          <a:bodyPr/>
          <a:lstStyle/>
          <a:p>
            <a:endParaRPr lang="nl-NL"/>
          </a:p>
        </p:txBody>
      </p:sp>
      <p:sp>
        <p:nvSpPr>
          <p:cNvPr id="27" name="Tijdelijke aanduiding voor dianummer 26"/>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1EDD2A97-8904-4E5C-AE97-7F71F80188AB}" type="datetimeFigureOut">
              <a:rPr lang="nl-NL" smtClean="0"/>
              <a:pPr/>
              <a:t>8-10-2019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914401"/>
            <a:ext cx="2057400" cy="5211763"/>
          </a:xfrm>
        </p:spPr>
        <p:txBody>
          <a:bodyPr vert="eaVert"/>
          <a:lstStyle/>
          <a:p>
            <a:r>
              <a:rPr kumimoji="0" lang="nl-NL"/>
              <a:t>Klik om de stijl te bewerken</a:t>
            </a:r>
            <a:endParaRPr kumimoji="0" lang="en-US"/>
          </a:p>
        </p:txBody>
      </p:sp>
      <p:sp>
        <p:nvSpPr>
          <p:cNvPr id="3" name="Tijdelijke aanduiding voor verticale tekst 2"/>
          <p:cNvSpPr>
            <a:spLocks noGrp="1"/>
          </p:cNvSpPr>
          <p:nvPr>
            <p:ph type="body" orient="vert" idx="1"/>
          </p:nvPr>
        </p:nvSpPr>
        <p:spPr>
          <a:xfrm>
            <a:off x="457200" y="914401"/>
            <a:ext cx="6019800" cy="5211763"/>
          </a:xfrm>
        </p:spPr>
        <p:txBody>
          <a:bodyPr vert="eaVert"/>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1EDD2A97-8904-4E5C-AE97-7F71F80188AB}" type="datetimeFigureOut">
              <a:rPr lang="nl-NL" smtClean="0"/>
              <a:pPr/>
              <a:t>8-10-2019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a:t>Klik om de stijl te bewerken</a:t>
            </a:r>
            <a:endParaRPr kumimoji="0" lang="en-US"/>
          </a:p>
        </p:txBody>
      </p:sp>
      <p:sp>
        <p:nvSpPr>
          <p:cNvPr id="3" name="Tijdelijke aanduiding voor inhoud 2"/>
          <p:cNvSpPr>
            <a:spLocks noGrp="1"/>
          </p:cNvSpPr>
          <p:nvPr>
            <p:ph idx="1"/>
          </p:nvPr>
        </p:nvSpPr>
        <p:spPr/>
        <p:txBody>
          <a:body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datum 3"/>
          <p:cNvSpPr>
            <a:spLocks noGrp="1"/>
          </p:cNvSpPr>
          <p:nvPr>
            <p:ph type="dt" sz="half" idx="10"/>
          </p:nvPr>
        </p:nvSpPr>
        <p:spPr/>
        <p:txBody>
          <a:bodyPr/>
          <a:lstStyle/>
          <a:p>
            <a:fld id="{1EDD2A97-8904-4E5C-AE97-7F71F80188AB}" type="datetimeFigureOut">
              <a:rPr lang="nl-NL" smtClean="0"/>
              <a:pPr/>
              <a:t>8-10-2019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a:t>Klik om de stijl te bewerken</a:t>
            </a:r>
            <a:endParaRPr kumimoji="0" lang="en-US"/>
          </a:p>
        </p:txBody>
      </p:sp>
      <p:sp>
        <p:nvSpPr>
          <p:cNvPr id="3" name="Tijdelijke aanduiding voor teks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a:t>Klik om de modelstijlen te bewerken</a:t>
            </a:r>
          </a:p>
        </p:txBody>
      </p:sp>
      <p:sp>
        <p:nvSpPr>
          <p:cNvPr id="4" name="Tijdelijke aanduiding voor datum 3"/>
          <p:cNvSpPr>
            <a:spLocks noGrp="1"/>
          </p:cNvSpPr>
          <p:nvPr>
            <p:ph type="dt" sz="half" idx="10"/>
          </p:nvPr>
        </p:nvSpPr>
        <p:spPr/>
        <p:txBody>
          <a:bodyPr/>
          <a:lstStyle/>
          <a:p>
            <a:fld id="{1EDD2A97-8904-4E5C-AE97-7F71F80188AB}" type="datetimeFigureOut">
              <a:rPr lang="nl-NL" smtClean="0"/>
              <a:pPr/>
              <a:t>8-10-2019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a:lstStyle/>
          <a:p>
            <a:r>
              <a:rPr kumimoji="0" lang="nl-NL"/>
              <a:t>Klik om de stijl te bewerken</a:t>
            </a:r>
            <a:endParaRPr kumimoji="0" lang="en-US"/>
          </a:p>
        </p:txBody>
      </p:sp>
      <p:sp>
        <p:nvSpPr>
          <p:cNvPr id="3" name="Tijdelijke aanduiding voor inhoud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4" name="Tijdelijke aanduiding voor inhoud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5" name="Tijdelijke aanduiding voor datum 4"/>
          <p:cNvSpPr>
            <a:spLocks noGrp="1"/>
          </p:cNvSpPr>
          <p:nvPr>
            <p:ph type="dt" sz="half" idx="10"/>
          </p:nvPr>
        </p:nvSpPr>
        <p:spPr/>
        <p:txBody>
          <a:bodyPr/>
          <a:lstStyle/>
          <a:p>
            <a:fld id="{1EDD2A97-8904-4E5C-AE97-7F71F80188AB}" type="datetimeFigureOut">
              <a:rPr lang="nl-NL" smtClean="0"/>
              <a:pPr/>
              <a:t>8-10-2019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tIns="45720" anchor="b"/>
          <a:lstStyle>
            <a:lvl1pPr>
              <a:defRPr/>
            </a:lvl1pPr>
          </a:lstStyle>
          <a:p>
            <a:r>
              <a:rPr kumimoji="0" lang="nl-NL"/>
              <a:t>Klik om de stijl te bewerken</a:t>
            </a:r>
            <a:endParaRPr kumimoji="0" lang="en-US"/>
          </a:p>
        </p:txBody>
      </p:sp>
      <p:sp>
        <p:nvSpPr>
          <p:cNvPr id="3" name="Tijdelijke aanduiding voor teks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a:t>Klik om de modelstijlen te bewerken</a:t>
            </a:r>
          </a:p>
        </p:txBody>
      </p:sp>
      <p:sp>
        <p:nvSpPr>
          <p:cNvPr id="4" name="Tijdelijke aanduiding voor teks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a:t>Klik om de modelstijlen te bewerken</a:t>
            </a:r>
          </a:p>
        </p:txBody>
      </p:sp>
      <p:sp>
        <p:nvSpPr>
          <p:cNvPr id="5" name="Tijdelijke aanduiding voor inhoud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6" name="Tijdelijke aanduiding voor inhoud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7" name="Tijdelijke aanduiding voor datum 6"/>
          <p:cNvSpPr>
            <a:spLocks noGrp="1"/>
          </p:cNvSpPr>
          <p:nvPr>
            <p:ph type="dt" sz="half" idx="10"/>
          </p:nvPr>
        </p:nvSpPr>
        <p:spPr/>
        <p:txBody>
          <a:bodyPr/>
          <a:lstStyle/>
          <a:p>
            <a:fld id="{1EDD2A97-8904-4E5C-AE97-7F71F80188AB}" type="datetimeFigureOut">
              <a:rPr lang="nl-NL" smtClean="0"/>
              <a:pPr/>
              <a:t>8-10-2019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nl-NL"/>
              <a:t>Klik om de stijl te bewerken</a:t>
            </a:r>
            <a:endParaRPr kumimoji="0" lang="en-US"/>
          </a:p>
        </p:txBody>
      </p:sp>
      <p:sp>
        <p:nvSpPr>
          <p:cNvPr id="3" name="Tijdelijke aanduiding voor datum 2"/>
          <p:cNvSpPr>
            <a:spLocks noGrp="1"/>
          </p:cNvSpPr>
          <p:nvPr>
            <p:ph type="dt" sz="half" idx="10"/>
          </p:nvPr>
        </p:nvSpPr>
        <p:spPr/>
        <p:txBody>
          <a:bodyPr/>
          <a:lstStyle/>
          <a:p>
            <a:fld id="{1EDD2A97-8904-4E5C-AE97-7F71F80188AB}" type="datetimeFigureOut">
              <a:rPr lang="nl-NL" smtClean="0"/>
              <a:pPr/>
              <a:t>8-10-2019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EDD2A97-8904-4E5C-AE97-7F71F80188AB}" type="datetimeFigureOut">
              <a:rPr lang="nl-NL" smtClean="0"/>
              <a:pPr/>
              <a:t>8-10-2019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nl-NL"/>
              <a:t>Klik om de stijl te bewerken</a:t>
            </a:r>
            <a:endParaRPr kumimoji="0" lang="en-US"/>
          </a:p>
        </p:txBody>
      </p:sp>
      <p:sp>
        <p:nvSpPr>
          <p:cNvPr id="3" name="Tijdelijke aanduiding voor teks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nl-NL"/>
              <a:t>Klik om de modelstijlen te bewerken</a:t>
            </a:r>
          </a:p>
        </p:txBody>
      </p:sp>
      <p:sp>
        <p:nvSpPr>
          <p:cNvPr id="4" name="Tijdelijke aanduiding voor inhoud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nl-NL"/>
              <a:t>Klik om de modelstijlen te bewerken</a:t>
            </a:r>
          </a:p>
          <a:p>
            <a:pPr lvl="1" eaLnBrk="1" latinLnBrk="0" hangingPunct="1"/>
            <a:r>
              <a:rPr lang="nl-NL"/>
              <a:t>Tweede niveau</a:t>
            </a:r>
          </a:p>
          <a:p>
            <a:pPr lvl="2" eaLnBrk="1" latinLnBrk="0" hangingPunct="1"/>
            <a:r>
              <a:rPr lang="nl-NL"/>
              <a:t>Derde niveau</a:t>
            </a:r>
          </a:p>
          <a:p>
            <a:pPr lvl="3" eaLnBrk="1" latinLnBrk="0" hangingPunct="1"/>
            <a:r>
              <a:rPr lang="nl-NL"/>
              <a:t>Vierde niveau</a:t>
            </a:r>
          </a:p>
          <a:p>
            <a:pPr lvl="4" eaLnBrk="1" latinLnBrk="0" hangingPunct="1"/>
            <a:r>
              <a:rPr lang="nl-NL"/>
              <a:t>Vijfde niveau</a:t>
            </a:r>
            <a:endParaRPr kumimoji="0" lang="en-US"/>
          </a:p>
        </p:txBody>
      </p:sp>
      <p:sp>
        <p:nvSpPr>
          <p:cNvPr id="5" name="Tijdelijke aanduiding voor datum 4"/>
          <p:cNvSpPr>
            <a:spLocks noGrp="1"/>
          </p:cNvSpPr>
          <p:nvPr>
            <p:ph type="dt" sz="half" idx="10"/>
          </p:nvPr>
        </p:nvSpPr>
        <p:spPr/>
        <p:txBody>
          <a:bodyPr/>
          <a:lstStyle/>
          <a:p>
            <a:fld id="{1EDD2A97-8904-4E5C-AE97-7F71F80188AB}" type="datetimeFigureOut">
              <a:rPr lang="nl-NL" smtClean="0"/>
              <a:pPr/>
              <a:t>8-10-2019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Rechthoek met één afgeknipte en afgeronde hoek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hthoekige driehoe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el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nl-NL"/>
              <a:t>Klik om de stijl te bewerken</a:t>
            </a:r>
            <a:endParaRPr kumimoji="0" lang="en-US"/>
          </a:p>
        </p:txBody>
      </p:sp>
      <p:sp>
        <p:nvSpPr>
          <p:cNvPr id="4" name="Tijdelijke aanduiding voor teks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nl-NL"/>
              <a:t>Klik om de modelstijlen te bewerken</a:t>
            </a:r>
          </a:p>
        </p:txBody>
      </p:sp>
      <p:sp>
        <p:nvSpPr>
          <p:cNvPr id="5" name="Tijdelijke aanduiding voor datum 4"/>
          <p:cNvSpPr>
            <a:spLocks noGrp="1"/>
          </p:cNvSpPr>
          <p:nvPr>
            <p:ph type="dt" sz="half" idx="10"/>
          </p:nvPr>
        </p:nvSpPr>
        <p:spPr/>
        <p:txBody>
          <a:bodyPr/>
          <a:lstStyle/>
          <a:p>
            <a:fld id="{1EDD2A97-8904-4E5C-AE97-7F71F80188AB}" type="datetimeFigureOut">
              <a:rPr lang="nl-NL" smtClean="0"/>
              <a:pPr/>
              <a:t>8-10-2019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a:xfrm>
            <a:off x="8077200" y="6356350"/>
            <a:ext cx="609600" cy="365125"/>
          </a:xfrm>
        </p:spPr>
        <p:txBody>
          <a:bodyPr/>
          <a:lstStyle/>
          <a:p>
            <a:fld id="{7DCD8F9B-9F6B-49B5-9D97-E92A10B8D543}" type="slidenum">
              <a:rPr lang="nl-NL" smtClean="0"/>
              <a:pPr/>
              <a:t>‹nr.›</a:t>
            </a:fld>
            <a:endParaRPr lang="nl-NL"/>
          </a:p>
        </p:txBody>
      </p:sp>
      <p:sp>
        <p:nvSpPr>
          <p:cNvPr id="3" name="Tijdelijke aanduiding voor afbeelding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nl-NL"/>
              <a:t>Klik op het pictogram als u een afbeelding wilt toevoegen</a:t>
            </a:r>
            <a:endParaRPr kumimoji="0" lang="en-US" dirty="0"/>
          </a:p>
        </p:txBody>
      </p:sp>
      <p:sp>
        <p:nvSpPr>
          <p:cNvPr id="10" name="Vrije v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rije v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Vrije v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rije v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jdelijke aanduiding voor titel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nl-NL"/>
              <a:t>Klik om de stijl te bewerken</a:t>
            </a:r>
            <a:endParaRPr kumimoji="0" lang="en-US"/>
          </a:p>
        </p:txBody>
      </p:sp>
      <p:sp>
        <p:nvSpPr>
          <p:cNvPr id="30" name="Tijdelijke aanduiding voor teks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nl-NL"/>
              <a:t>Klik om de modelstijlen te bewerken</a:t>
            </a:r>
          </a:p>
          <a:p>
            <a:pPr lvl="1" eaLnBrk="1" latinLnBrk="0" hangingPunct="1"/>
            <a:r>
              <a:rPr kumimoji="0" lang="nl-NL"/>
              <a:t>Tweede niveau</a:t>
            </a:r>
          </a:p>
          <a:p>
            <a:pPr lvl="2" eaLnBrk="1" latinLnBrk="0" hangingPunct="1"/>
            <a:r>
              <a:rPr kumimoji="0" lang="nl-NL"/>
              <a:t>Derde niveau</a:t>
            </a:r>
          </a:p>
          <a:p>
            <a:pPr lvl="3" eaLnBrk="1" latinLnBrk="0" hangingPunct="1"/>
            <a:r>
              <a:rPr kumimoji="0" lang="nl-NL"/>
              <a:t>Vierde niveau</a:t>
            </a:r>
          </a:p>
          <a:p>
            <a:pPr lvl="4" eaLnBrk="1" latinLnBrk="0" hangingPunct="1"/>
            <a:r>
              <a:rPr kumimoji="0" lang="nl-NL"/>
              <a:t>Vijfde niveau</a:t>
            </a:r>
            <a:endParaRPr kumimoji="0" lang="en-US"/>
          </a:p>
        </p:txBody>
      </p:sp>
      <p:sp>
        <p:nvSpPr>
          <p:cNvPr id="10" name="Tijdelijke aanduiding voor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EDD2A97-8904-4E5C-AE97-7F71F80188AB}" type="datetimeFigureOut">
              <a:rPr lang="nl-NL" smtClean="0"/>
              <a:pPr/>
              <a:t>8-10-2019</a:t>
            </a:fld>
            <a:endParaRPr lang="nl-NL"/>
          </a:p>
        </p:txBody>
      </p:sp>
      <p:sp>
        <p:nvSpPr>
          <p:cNvPr id="22" name="Tijdelijke aanduiding voor voettekst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nl-NL"/>
          </a:p>
        </p:txBody>
      </p:sp>
      <p:sp>
        <p:nvSpPr>
          <p:cNvPr id="18" name="Tijdelijke aanduiding voor dianumm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DCD8F9B-9F6B-49B5-9D97-E92A10B8D543}" type="slidenum">
              <a:rPr lang="nl-NL" smtClean="0"/>
              <a:pPr/>
              <a:t>‹nr.›</a:t>
            </a:fld>
            <a:endParaRPr lang="nl-NL"/>
          </a:p>
        </p:txBody>
      </p:sp>
      <p:grpSp>
        <p:nvGrpSpPr>
          <p:cNvPr id="2" name="Groep 1"/>
          <p:cNvGrpSpPr/>
          <p:nvPr/>
        </p:nvGrpSpPr>
        <p:grpSpPr>
          <a:xfrm>
            <a:off x="-19017" y="202408"/>
            <a:ext cx="9180548" cy="649224"/>
            <a:chOff x="-19045" y="216550"/>
            <a:chExt cx="9180548" cy="649224"/>
          </a:xfrm>
        </p:grpSpPr>
        <p:sp>
          <p:nvSpPr>
            <p:cNvPr id="12" name="Vrije v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rije v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coc.nl/" TargetMode="External"/><Relationship Id="rId2" Type="http://schemas.openxmlformats.org/officeDocument/2006/relationships/hyperlink" Target="http://www.comingout.nl/" TargetMode="External"/><Relationship Id="rId1" Type="http://schemas.openxmlformats.org/officeDocument/2006/relationships/slideLayout" Target="../slideLayouts/slideLayout2.xml"/><Relationship Id="rId5" Type="http://schemas.openxmlformats.org/officeDocument/2006/relationships/hyperlink" Target="http://www.gaystraightalliance.nl/" TargetMode="External"/><Relationship Id="rId4" Type="http://schemas.openxmlformats.org/officeDocument/2006/relationships/hyperlink" Target="http://www.jongenout.n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watch?v=nkf0ZPEEmpE" TargetMode="External"/><Relationship Id="rId7" Type="http://schemas.openxmlformats.org/officeDocument/2006/relationships/hyperlink" Target="http://www.youtube.com/watch?feature=player_embedded&amp;v=9_t8qv_dzAE" TargetMode="External"/><Relationship Id="rId2" Type="http://schemas.openxmlformats.org/officeDocument/2006/relationships/hyperlink" Target="http://www.youtube.com/watch?v=DRX6J3OUTk4" TargetMode="External"/><Relationship Id="rId1" Type="http://schemas.openxmlformats.org/officeDocument/2006/relationships/slideLayout" Target="../slideLayouts/slideLayout6.xml"/><Relationship Id="rId6" Type="http://schemas.openxmlformats.org/officeDocument/2006/relationships/hyperlink" Target="http://www.youtube.com/watch?v=IQLU2AD2U-g" TargetMode="External"/><Relationship Id="rId5" Type="http://schemas.openxmlformats.org/officeDocument/2006/relationships/hyperlink" Target="http://www.youtube.com/watch?v=gSxUgT7vKuQ" TargetMode="External"/><Relationship Id="rId4" Type="http://schemas.openxmlformats.org/officeDocument/2006/relationships/hyperlink" Target="http://www.youtube.com/watch?v=QfjCeyJ4vv0"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uitzendinggemist.net/aflevering/291966/Zapp_Echt_Gebeurd.html" TargetMode="External"/><Relationship Id="rId2" Type="http://schemas.openxmlformats.org/officeDocument/2006/relationships/hyperlink" Target="http://www.rtlxl.nl/#!/rtl-late-night-335528/ed1825de-2263-3b1b-8a45-f63a77c4f3b9"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err="1"/>
              <a:t>Coming</a:t>
            </a:r>
            <a:r>
              <a:rPr lang="nl-NL" dirty="0"/>
              <a:t> out, </a:t>
            </a:r>
            <a:r>
              <a:rPr lang="nl-NL" dirty="0" err="1"/>
              <a:t>Being</a:t>
            </a:r>
            <a:r>
              <a:rPr lang="nl-NL" dirty="0"/>
              <a:t> in</a:t>
            </a:r>
          </a:p>
        </p:txBody>
      </p:sp>
      <p:sp>
        <p:nvSpPr>
          <p:cNvPr id="3" name="Ondertitel 2"/>
          <p:cNvSpPr>
            <a:spLocks noGrp="1"/>
          </p:cNvSpPr>
          <p:nvPr>
            <p:ph type="subTitle" idx="1"/>
          </p:nvPr>
        </p:nvSpPr>
        <p:spPr>
          <a:xfrm>
            <a:off x="3779912" y="3228536"/>
            <a:ext cx="4608184" cy="1752600"/>
          </a:xfrm>
        </p:spPr>
        <p:txBody>
          <a:bodyPr/>
          <a:lstStyle/>
          <a:p>
            <a:r>
              <a:rPr lang="nl-NL" dirty="0"/>
              <a:t>Het verhaal over relaties</a:t>
            </a:r>
          </a:p>
        </p:txBody>
      </p:sp>
      <p:pic>
        <p:nvPicPr>
          <p:cNvPr id="6" name="Picture 2" descr="silhouetten van homo-en lesbische koppels met regenboog vlag Stockfoto - 1383438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4339907"/>
            <a:ext cx="3810000" cy="1962150"/>
          </a:xfrm>
          <a:prstGeom prst="rect">
            <a:avLst/>
          </a:prstGeom>
          <a:noFill/>
          <a:extLst>
            <a:ext uri="{909E8E84-426E-40DD-AFC4-6F175D3DCCD1}">
              <a14:hiddenFill xmlns:a14="http://schemas.microsoft.com/office/drawing/2010/main">
                <a:solidFill>
                  <a:srgbClr val="FFFFFF"/>
                </a:solidFill>
              </a14:hiddenFill>
            </a:ext>
          </a:extLst>
        </p:spPr>
      </p:pic>
      <p:sp>
        <p:nvSpPr>
          <p:cNvPr id="4" name="Tekstvak 3"/>
          <p:cNvSpPr txBox="1"/>
          <p:nvPr/>
        </p:nvSpPr>
        <p:spPr>
          <a:xfrm>
            <a:off x="6876256" y="6100734"/>
            <a:ext cx="1572803" cy="369332"/>
          </a:xfrm>
          <a:prstGeom prst="rect">
            <a:avLst/>
          </a:prstGeom>
          <a:noFill/>
        </p:spPr>
        <p:txBody>
          <a:bodyPr wrap="none" rtlCol="0">
            <a:spAutoFit/>
          </a:bodyPr>
          <a:lstStyle/>
          <a:p>
            <a:r>
              <a:rPr lang="nl-NL" dirty="0"/>
              <a:t>Pieter Bolhuis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1000" fill="hold"/>
                                        <p:tgtEl>
                                          <p:spTgt spid="6"/>
                                        </p:tgtEl>
                                        <p:attrNameLst>
                                          <p:attrName>ppt_w</p:attrName>
                                        </p:attrNameLst>
                                      </p:cBhvr>
                                      <p:tavLst>
                                        <p:tav tm="0">
                                          <p:val>
                                            <p:fltVal val="0"/>
                                          </p:val>
                                        </p:tav>
                                        <p:tav tm="100000">
                                          <p:val>
                                            <p:strVal val="#ppt_w"/>
                                          </p:val>
                                        </p:tav>
                                      </p:tavLst>
                                    </p:anim>
                                    <p:anim calcmode="lin" valueType="num">
                                      <p:cBhvr>
                                        <p:cTn id="14" dur="1000" fill="hold"/>
                                        <p:tgtEl>
                                          <p:spTgt spid="6"/>
                                        </p:tgtEl>
                                        <p:attrNameLst>
                                          <p:attrName>ppt_h</p:attrName>
                                        </p:attrNameLst>
                                      </p:cBhvr>
                                      <p:tavLst>
                                        <p:tav tm="0">
                                          <p:val>
                                            <p:fltVal val="0"/>
                                          </p:val>
                                        </p:tav>
                                        <p:tav tm="100000">
                                          <p:val>
                                            <p:strVal val="#ppt_h"/>
                                          </p:val>
                                        </p:tav>
                                      </p:tavLst>
                                    </p:anim>
                                    <p:anim calcmode="lin" valueType="num">
                                      <p:cBhvr>
                                        <p:cTn id="15" dur="1000" fill="hold"/>
                                        <p:tgtEl>
                                          <p:spTgt spid="6"/>
                                        </p:tgtEl>
                                        <p:attrNameLst>
                                          <p:attrName>style.rotation</p:attrName>
                                        </p:attrNameLst>
                                      </p:cBhvr>
                                      <p:tavLst>
                                        <p:tav tm="0">
                                          <p:val>
                                            <p:fltVal val="90"/>
                                          </p:val>
                                        </p:tav>
                                        <p:tav tm="100000">
                                          <p:val>
                                            <p:fltVal val="0"/>
                                          </p:val>
                                        </p:tav>
                                      </p:tavLst>
                                    </p:anim>
                                    <p:animEffect transition="in" filter="fade">
                                      <p:cBhvr>
                                        <p:cTn id="16" dur="10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8229600" cy="866360"/>
          </a:xfrm>
        </p:spPr>
        <p:txBody>
          <a:bodyPr/>
          <a:lstStyle/>
          <a:p>
            <a:r>
              <a:rPr lang="nl-NL" dirty="0"/>
              <a:t>Werkwijze</a:t>
            </a:r>
          </a:p>
        </p:txBody>
      </p:sp>
      <p:sp>
        <p:nvSpPr>
          <p:cNvPr id="3" name="Tijdelijke aanduiding voor inhoud 2"/>
          <p:cNvSpPr>
            <a:spLocks noGrp="1"/>
          </p:cNvSpPr>
          <p:nvPr>
            <p:ph idx="1"/>
          </p:nvPr>
        </p:nvSpPr>
        <p:spPr>
          <a:xfrm>
            <a:off x="457200" y="1268760"/>
            <a:ext cx="8229600" cy="5328592"/>
          </a:xfrm>
        </p:spPr>
        <p:txBody>
          <a:bodyPr>
            <a:normAutofit/>
          </a:bodyPr>
          <a:lstStyle/>
          <a:p>
            <a:r>
              <a:rPr lang="nl-NL" dirty="0"/>
              <a:t>Brainstorm (minimaal 50 woorden)</a:t>
            </a:r>
          </a:p>
          <a:p>
            <a:r>
              <a:rPr lang="nl-NL" dirty="0"/>
              <a:t>Relevant beeld en/of video materiaal zoeken</a:t>
            </a:r>
          </a:p>
          <a:p>
            <a:r>
              <a:rPr lang="nl-NL" dirty="0"/>
              <a:t>Bepaal of je alleen of in een tweetal wil werken. </a:t>
            </a:r>
          </a:p>
          <a:p>
            <a:pPr marL="0" indent="0">
              <a:buNone/>
            </a:pPr>
            <a:r>
              <a:rPr lang="nl-NL" dirty="0"/>
              <a:t>   (Dus niet in een drietal of meer)</a:t>
            </a:r>
          </a:p>
          <a:p>
            <a:r>
              <a:rPr lang="nl-NL" dirty="0"/>
              <a:t>Zet een concreet plan/richting op papier</a:t>
            </a:r>
          </a:p>
          <a:p>
            <a:r>
              <a:rPr lang="nl-NL" dirty="0"/>
              <a:t>Maak minimaal drie schetsen</a:t>
            </a:r>
          </a:p>
          <a:p>
            <a:r>
              <a:rPr lang="nl-NL" dirty="0">
                <a:solidFill>
                  <a:srgbClr val="FF0000"/>
                </a:solidFill>
              </a:rPr>
              <a:t>Hierna laat je dit alles goedkeuren door de docent</a:t>
            </a:r>
          </a:p>
          <a:p>
            <a:r>
              <a:rPr lang="nl-NL" dirty="0"/>
              <a:t>Vergeet de onderzoeksfase niet</a:t>
            </a:r>
          </a:p>
          <a:p>
            <a:r>
              <a:rPr lang="nl-NL" dirty="0">
                <a:solidFill>
                  <a:srgbClr val="FF0000"/>
                </a:solidFill>
              </a:rPr>
              <a:t>Vraag toestemming om aan het eindwerk te beginnen</a:t>
            </a:r>
          </a:p>
          <a:p>
            <a:r>
              <a:rPr lang="nl-NL" dirty="0"/>
              <a:t>Werk je eindwerk uit</a:t>
            </a:r>
          </a:p>
          <a:p>
            <a:r>
              <a:rPr lang="nl-NL" dirty="0">
                <a:solidFill>
                  <a:srgbClr val="FF0000"/>
                </a:solidFill>
              </a:rPr>
              <a:t>Lever alles in</a:t>
            </a:r>
          </a:p>
        </p:txBody>
      </p:sp>
    </p:spTree>
    <p:extLst>
      <p:ext uri="{BB962C8B-B14F-4D97-AF65-F5344CB8AC3E}">
        <p14:creationId xmlns:p14="http://schemas.microsoft.com/office/powerpoint/2010/main" val="901933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Bronnen &amp; extra informatie</a:t>
            </a:r>
          </a:p>
        </p:txBody>
      </p:sp>
      <p:sp>
        <p:nvSpPr>
          <p:cNvPr id="3" name="Tijdelijke aanduiding voor inhoud 2"/>
          <p:cNvSpPr>
            <a:spLocks noGrp="1"/>
          </p:cNvSpPr>
          <p:nvPr>
            <p:ph idx="1"/>
          </p:nvPr>
        </p:nvSpPr>
        <p:spPr/>
        <p:txBody>
          <a:bodyPr/>
          <a:lstStyle/>
          <a:p>
            <a:r>
              <a:rPr lang="nl-NL" dirty="0">
                <a:hlinkClick r:id="rId2"/>
              </a:rPr>
              <a:t>HTTP://WWW.COMINGOUT.NL</a:t>
            </a:r>
            <a:endParaRPr lang="nl-NL" dirty="0"/>
          </a:p>
          <a:p>
            <a:endParaRPr lang="nl-NL" dirty="0"/>
          </a:p>
          <a:p>
            <a:r>
              <a:rPr lang="nl-NL" dirty="0">
                <a:hlinkClick r:id="rId3"/>
              </a:rPr>
              <a:t>HTTP://WWW.COC.NL</a:t>
            </a:r>
            <a:endParaRPr lang="nl-NL" dirty="0"/>
          </a:p>
          <a:p>
            <a:endParaRPr lang="nl-NL" dirty="0"/>
          </a:p>
          <a:p>
            <a:r>
              <a:rPr lang="nl-NL" dirty="0">
                <a:hlinkClick r:id="rId4"/>
              </a:rPr>
              <a:t>HTTP://WWW.JONGENOUT.NL</a:t>
            </a:r>
            <a:endParaRPr lang="nl-NL" dirty="0"/>
          </a:p>
          <a:p>
            <a:endParaRPr lang="nl-NL" dirty="0"/>
          </a:p>
          <a:p>
            <a:r>
              <a:rPr lang="nl-NL" dirty="0">
                <a:hlinkClick r:id="rId5"/>
              </a:rPr>
              <a:t>HTTP://WWW.GAYSTRAIGHTALLIANCE.NL</a:t>
            </a:r>
            <a:endParaRPr lang="nl-NL" dirty="0"/>
          </a:p>
          <a:p>
            <a:pPr marL="0" indent="0">
              <a:buNone/>
            </a:pPr>
            <a:endParaRPr lang="nl-NL" dirty="0"/>
          </a:p>
          <a:p>
            <a:endParaRPr lang="nl-NL" dirty="0"/>
          </a:p>
          <a:p>
            <a:endParaRPr lang="nl-NL" dirty="0"/>
          </a:p>
        </p:txBody>
      </p:sp>
    </p:spTree>
    <p:extLst>
      <p:ext uri="{BB962C8B-B14F-4D97-AF65-F5344CB8AC3E}">
        <p14:creationId xmlns:p14="http://schemas.microsoft.com/office/powerpoint/2010/main" val="2477902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467544" y="188640"/>
            <a:ext cx="8229600" cy="936104"/>
          </a:xfrm>
        </p:spPr>
        <p:txBody>
          <a:bodyPr>
            <a:normAutofit/>
          </a:bodyPr>
          <a:lstStyle/>
          <a:p>
            <a:r>
              <a:rPr lang="nl-NL" dirty="0"/>
              <a:t>Hetero-, homo- &amp; biseksueel</a:t>
            </a:r>
          </a:p>
        </p:txBody>
      </p:sp>
      <p:sp>
        <p:nvSpPr>
          <p:cNvPr id="4" name="Tijdelijke aanduiding voor inhoud 3"/>
          <p:cNvSpPr>
            <a:spLocks noGrp="1"/>
          </p:cNvSpPr>
          <p:nvPr>
            <p:ph idx="1"/>
          </p:nvPr>
        </p:nvSpPr>
        <p:spPr>
          <a:xfrm>
            <a:off x="251520" y="1196752"/>
            <a:ext cx="8640960" cy="5127848"/>
          </a:xfrm>
        </p:spPr>
        <p:txBody>
          <a:bodyPr>
            <a:normAutofit/>
          </a:bodyPr>
          <a:lstStyle/>
          <a:p>
            <a:r>
              <a:rPr lang="nl-NL" dirty="0"/>
              <a:t>Heteroseksueel is als iemand valt op het andere geslacht.</a:t>
            </a:r>
          </a:p>
          <a:p>
            <a:pPr marL="0" indent="0">
              <a:buNone/>
            </a:pPr>
            <a:r>
              <a:rPr lang="nl-NL" dirty="0"/>
              <a:t>   Mannen op vrouwen en omgekeerd</a:t>
            </a:r>
          </a:p>
          <a:p>
            <a:endParaRPr lang="nl-NL" dirty="0"/>
          </a:p>
          <a:p>
            <a:r>
              <a:rPr lang="nl-NL" dirty="0"/>
              <a:t>Homoseksuelen vallen op hetzelfde geslacht. </a:t>
            </a:r>
          </a:p>
          <a:p>
            <a:pPr marL="0" indent="0">
              <a:buNone/>
            </a:pPr>
            <a:r>
              <a:rPr lang="nl-NL" dirty="0"/>
              <a:t>	Homo’s’:  Mannen vallen op mannen</a:t>
            </a:r>
          </a:p>
          <a:p>
            <a:pPr marL="0" indent="0">
              <a:buNone/>
            </a:pPr>
            <a:r>
              <a:rPr lang="nl-NL" dirty="0"/>
              <a:t>	Lesbiennes: Vrouwen vallen op vrouwen</a:t>
            </a:r>
          </a:p>
          <a:p>
            <a:pPr marL="0" indent="0">
              <a:buNone/>
            </a:pPr>
            <a:endParaRPr lang="nl-NL" dirty="0"/>
          </a:p>
          <a:p>
            <a:r>
              <a:rPr lang="nl-NL" dirty="0"/>
              <a:t>Biseksuelen vallen op beide geslachten.</a:t>
            </a:r>
          </a:p>
          <a:p>
            <a:pPr marL="0" indent="0">
              <a:buNone/>
            </a:pPr>
            <a:r>
              <a:rPr lang="nl-NL" dirty="0"/>
              <a:t>	Mannen of vrouwen vallen op mannen en vrouwen</a:t>
            </a:r>
          </a:p>
          <a:p>
            <a:pPr marL="0" indent="0">
              <a:buNone/>
            </a:pPr>
            <a:endParaRPr lang="nl-NL" dirty="0"/>
          </a:p>
        </p:txBody>
      </p:sp>
    </p:spTree>
    <p:extLst>
      <p:ext uri="{BB962C8B-B14F-4D97-AF65-F5344CB8AC3E}">
        <p14:creationId xmlns:p14="http://schemas.microsoft.com/office/powerpoint/2010/main" val="3650926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 calcmode="lin" valueType="num">
                                      <p:cBhvr additive="base">
                                        <p:cTn id="37"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8" end="8"/>
                                            </p:txEl>
                                          </p:spTgt>
                                        </p:tgtEl>
                                        <p:attrNameLst>
                                          <p:attrName>style.visibility</p:attrName>
                                        </p:attrNameLst>
                                      </p:cBhvr>
                                      <p:to>
                                        <p:strVal val="visible"/>
                                      </p:to>
                                    </p:set>
                                    <p:anim calcmode="lin" valueType="num">
                                      <p:cBhvr additive="base">
                                        <p:cTn id="43"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60648"/>
            <a:ext cx="8229600" cy="866360"/>
          </a:xfrm>
        </p:spPr>
        <p:txBody>
          <a:bodyPr/>
          <a:lstStyle/>
          <a:p>
            <a:r>
              <a:rPr lang="nl-NL" dirty="0"/>
              <a:t>Homoseksualiteit</a:t>
            </a:r>
          </a:p>
        </p:txBody>
      </p:sp>
      <p:sp>
        <p:nvSpPr>
          <p:cNvPr id="3" name="Tijdelijke aanduiding voor inhoud 2"/>
          <p:cNvSpPr>
            <a:spLocks noGrp="1"/>
          </p:cNvSpPr>
          <p:nvPr>
            <p:ph idx="1"/>
          </p:nvPr>
        </p:nvSpPr>
        <p:spPr>
          <a:xfrm>
            <a:off x="323528" y="1268760"/>
            <a:ext cx="8496944" cy="5055840"/>
          </a:xfrm>
        </p:spPr>
        <p:txBody>
          <a:bodyPr>
            <a:normAutofit fontScale="92500" lnSpcReduction="10000"/>
          </a:bodyPr>
          <a:lstStyle/>
          <a:p>
            <a:r>
              <a:rPr lang="nl-NL" dirty="0"/>
              <a:t>Het moment waarop een homo, lesbienne of biseksueel er voor kiest om openlijk voor zijn of haar seksuele geaardheid uit te komen noemt men de ‘</a:t>
            </a:r>
            <a:r>
              <a:rPr lang="nl-NL" dirty="0" err="1"/>
              <a:t>coming</a:t>
            </a:r>
            <a:r>
              <a:rPr lang="nl-NL" dirty="0"/>
              <a:t> out’.</a:t>
            </a:r>
          </a:p>
          <a:p>
            <a:endParaRPr lang="nl-NL" dirty="0"/>
          </a:p>
          <a:p>
            <a:r>
              <a:rPr lang="nl-NL" dirty="0"/>
              <a:t>In het Nederlands noemt men dit ‘Uit de kast komen’.</a:t>
            </a:r>
          </a:p>
          <a:p>
            <a:pPr marL="0" indent="0">
              <a:buNone/>
            </a:pPr>
            <a:endParaRPr lang="nl-NL" dirty="0"/>
          </a:p>
          <a:p>
            <a:r>
              <a:rPr lang="nl-NL" dirty="0"/>
              <a:t>De kastmetafoor: in de kast is het donker en benauwd, </a:t>
            </a:r>
          </a:p>
          <a:p>
            <a:pPr marL="0" indent="0">
              <a:buNone/>
            </a:pPr>
            <a:r>
              <a:rPr lang="nl-NL" dirty="0"/>
              <a:t>    uit de kast is men vrij en in het licht.</a:t>
            </a:r>
          </a:p>
          <a:p>
            <a:pPr marL="0" indent="0">
              <a:buNone/>
            </a:pPr>
            <a:endParaRPr lang="nl-NL" dirty="0"/>
          </a:p>
          <a:p>
            <a:r>
              <a:rPr lang="nl-NL" dirty="0"/>
              <a:t>Bij het begrip ‘</a:t>
            </a:r>
            <a:r>
              <a:rPr lang="nl-NL" dirty="0" err="1"/>
              <a:t>coming</a:t>
            </a:r>
            <a:r>
              <a:rPr lang="nl-NL" dirty="0"/>
              <a:t> out’ lijkt het alsof er één moment van ‘</a:t>
            </a:r>
            <a:r>
              <a:rPr lang="nl-NL" dirty="0" err="1"/>
              <a:t>coming</a:t>
            </a:r>
            <a:r>
              <a:rPr lang="nl-NL" dirty="0"/>
              <a:t> out’ is, terwijl het in feite een langdurig proces kan zijn. In elke sociale omgeving moet opnieuw de beslissing worden genomen om 'ervoor' uit te komen.</a:t>
            </a:r>
          </a:p>
          <a:p>
            <a:endParaRPr lang="nl-NL" dirty="0"/>
          </a:p>
          <a:p>
            <a:endParaRPr lang="nl-NL" dirty="0"/>
          </a:p>
        </p:txBody>
      </p:sp>
    </p:spTree>
    <p:extLst>
      <p:ext uri="{BB962C8B-B14F-4D97-AF65-F5344CB8AC3E}">
        <p14:creationId xmlns:p14="http://schemas.microsoft.com/office/powerpoint/2010/main" val="259859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548680"/>
            <a:ext cx="8229600" cy="794352"/>
          </a:xfrm>
        </p:spPr>
        <p:txBody>
          <a:bodyPr>
            <a:normAutofit fontScale="90000"/>
          </a:bodyPr>
          <a:lstStyle/>
          <a:p>
            <a:r>
              <a:rPr lang="nl-NL" dirty="0"/>
              <a:t>Vragen, vragen en nog meer vragen</a:t>
            </a:r>
          </a:p>
        </p:txBody>
      </p:sp>
      <p:sp>
        <p:nvSpPr>
          <p:cNvPr id="3" name="Tijdelijke aanduiding voor inhoud 2"/>
          <p:cNvSpPr>
            <a:spLocks noGrp="1"/>
          </p:cNvSpPr>
          <p:nvPr>
            <p:ph idx="1"/>
          </p:nvPr>
        </p:nvSpPr>
        <p:spPr>
          <a:xfrm>
            <a:off x="189856" y="1700808"/>
            <a:ext cx="8784976" cy="4752528"/>
          </a:xfrm>
        </p:spPr>
        <p:txBody>
          <a:bodyPr>
            <a:normAutofit fontScale="85000" lnSpcReduction="10000"/>
          </a:bodyPr>
          <a:lstStyle/>
          <a:p>
            <a:r>
              <a:rPr lang="nl-NL" dirty="0"/>
              <a:t>Wat houdt homo zijn nou precies in?</a:t>
            </a:r>
          </a:p>
          <a:p>
            <a:pPr marL="0" indent="0">
              <a:buNone/>
            </a:pPr>
            <a:r>
              <a:rPr lang="nl-NL" sz="1800" i="1" dirty="0"/>
              <a:t>	</a:t>
            </a:r>
            <a:r>
              <a:rPr lang="nl-NL" sz="1900" i="1" dirty="0"/>
              <a:t>Twee mensen van hetzelfde geslacht die liefde voor elkaar voelen. </a:t>
            </a:r>
            <a:endParaRPr lang="nl-NL" sz="1900" dirty="0"/>
          </a:p>
          <a:p>
            <a:pPr marL="0" indent="0">
              <a:buNone/>
            </a:pPr>
            <a:endParaRPr lang="nl-NL" sz="1600" dirty="0"/>
          </a:p>
          <a:p>
            <a:r>
              <a:rPr lang="nl-NL" dirty="0"/>
              <a:t>Is het erfelijk of wordt je ermee geboren?</a:t>
            </a:r>
          </a:p>
          <a:p>
            <a:pPr marL="0" indent="0">
              <a:buNone/>
            </a:pPr>
            <a:r>
              <a:rPr lang="nl-NL" dirty="0"/>
              <a:t>	</a:t>
            </a:r>
            <a:r>
              <a:rPr lang="nl-NL" sz="1900" dirty="0"/>
              <a:t>Er zijn verschillende theorieën over, die niet wetenschappelijk zijn bewezen.</a:t>
            </a:r>
          </a:p>
          <a:p>
            <a:pPr marL="0" indent="0">
              <a:buNone/>
            </a:pPr>
            <a:endParaRPr lang="nl-NL" sz="1600" dirty="0"/>
          </a:p>
          <a:p>
            <a:r>
              <a:rPr lang="nl-NL" dirty="0"/>
              <a:t>Zijn er veel mensen homoseksueel?</a:t>
            </a:r>
          </a:p>
          <a:p>
            <a:pPr marL="0" indent="0">
              <a:buNone/>
            </a:pPr>
            <a:r>
              <a:rPr lang="nl-NL" sz="1800" dirty="0"/>
              <a:t>	</a:t>
            </a:r>
            <a:r>
              <a:rPr lang="nl-NL" sz="1900" dirty="0"/>
              <a:t>Er wordt over het algemeen aangenomen dat zo'n 10% van de mensen homo-</a:t>
            </a:r>
          </a:p>
          <a:p>
            <a:pPr marL="0" indent="0">
              <a:buNone/>
            </a:pPr>
            <a:r>
              <a:rPr lang="nl-NL" sz="1900" dirty="0"/>
              <a:t>	of biseksueel is. </a:t>
            </a:r>
          </a:p>
          <a:p>
            <a:pPr marL="0" indent="0">
              <a:buNone/>
            </a:pPr>
            <a:endParaRPr lang="nl-NL" sz="1600" dirty="0"/>
          </a:p>
          <a:p>
            <a:r>
              <a:rPr lang="nl-NL" dirty="0"/>
              <a:t>Is het een ziekte?</a:t>
            </a:r>
          </a:p>
          <a:p>
            <a:pPr marL="365760" lvl="1" indent="0">
              <a:buNone/>
            </a:pPr>
            <a:r>
              <a:rPr lang="nl-NL" sz="2100" dirty="0"/>
              <a:t>	</a:t>
            </a:r>
            <a:r>
              <a:rPr lang="nl-NL" sz="1900" dirty="0"/>
              <a:t>Homo- en biseksualiteit is geen ziekte. Aangezien zo'n 10% van de mensen 	homo- of biseksueel is, kunnen wij eerder spreken van een natuurlijke variatie. </a:t>
            </a:r>
          </a:p>
          <a:p>
            <a:pPr marL="365760" lvl="1" indent="0">
              <a:buNone/>
            </a:pPr>
            <a:r>
              <a:rPr lang="nl-NL" sz="1900" dirty="0"/>
              <a:t>	In Nederland en België is discriminatie van homo- en biseksuelen bij de wet 	verboden en wordt een homoseksuele relatie beschouwd als een volwaardige 	relatievorm. </a:t>
            </a:r>
          </a:p>
        </p:txBody>
      </p:sp>
    </p:spTree>
    <p:extLst>
      <p:ext uri="{BB962C8B-B14F-4D97-AF65-F5344CB8AC3E}">
        <p14:creationId xmlns:p14="http://schemas.microsoft.com/office/powerpoint/2010/main" val="4151184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
                                            <p:txEl>
                                              <p:pRg st="11" end="11"/>
                                            </p:txEl>
                                          </p:spTgt>
                                        </p:tgtEl>
                                        <p:attrNameLst>
                                          <p:attrName>style.visibility</p:attrName>
                                        </p:attrNameLst>
                                      </p:cBhvr>
                                      <p:to>
                                        <p:strVal val="visible"/>
                                      </p:to>
                                    </p:set>
                                    <p:anim calcmode="lin" valueType="num">
                                      <p:cBhvr additive="base">
                                        <p:cTn id="5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3">
                                            <p:txEl>
                                              <p:pRg st="12" end="12"/>
                                            </p:txEl>
                                          </p:spTgt>
                                        </p:tgtEl>
                                        <p:attrNameLst>
                                          <p:attrName>style.visibility</p:attrName>
                                        </p:attrNameLst>
                                      </p:cBhvr>
                                      <p:to>
                                        <p:strVal val="visible"/>
                                      </p:to>
                                    </p:set>
                                    <p:anim calcmode="lin" valueType="num">
                                      <p:cBhvr additive="base">
                                        <p:cTn id="5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6632"/>
            <a:ext cx="8229600" cy="722344"/>
          </a:xfrm>
        </p:spPr>
        <p:txBody>
          <a:bodyPr>
            <a:normAutofit fontScale="90000"/>
          </a:bodyPr>
          <a:lstStyle/>
          <a:p>
            <a:r>
              <a:rPr lang="nl-NL" dirty="0"/>
              <a:t>Nog meer vragen</a:t>
            </a:r>
          </a:p>
        </p:txBody>
      </p:sp>
      <p:sp>
        <p:nvSpPr>
          <p:cNvPr id="3" name="Tijdelijke aanduiding voor inhoud 2"/>
          <p:cNvSpPr>
            <a:spLocks noGrp="1"/>
          </p:cNvSpPr>
          <p:nvPr>
            <p:ph idx="1"/>
          </p:nvPr>
        </p:nvSpPr>
        <p:spPr>
          <a:xfrm>
            <a:off x="0" y="1052736"/>
            <a:ext cx="9144000" cy="5688632"/>
          </a:xfrm>
        </p:spPr>
        <p:txBody>
          <a:bodyPr>
            <a:normAutofit fontScale="62500" lnSpcReduction="20000"/>
          </a:bodyPr>
          <a:lstStyle/>
          <a:p>
            <a:r>
              <a:rPr lang="nl-NL" sz="3800" dirty="0"/>
              <a:t>Hoe weet je of je homo of biseksueel bent?</a:t>
            </a:r>
          </a:p>
          <a:p>
            <a:pPr marL="0" indent="0">
              <a:buNone/>
            </a:pPr>
            <a:endParaRPr lang="nl-NL" dirty="0"/>
          </a:p>
          <a:p>
            <a:pPr marL="0" indent="0">
              <a:buNone/>
            </a:pPr>
            <a:r>
              <a:rPr lang="nl-NL" sz="2900" dirty="0"/>
              <a:t>Die vraag is niet zo een-twee-drie te beantwoorden. </a:t>
            </a:r>
          </a:p>
          <a:p>
            <a:pPr marL="0" indent="0">
              <a:buNone/>
            </a:pPr>
            <a:r>
              <a:rPr lang="nl-NL" sz="2900" dirty="0"/>
              <a:t>Of jij wel of niet homo- of biseksueel bent, is een gevoelskwestie en kan niemand anders voor je bepalen. </a:t>
            </a:r>
          </a:p>
          <a:p>
            <a:pPr marL="0" indent="0">
              <a:buNone/>
            </a:pPr>
            <a:r>
              <a:rPr lang="nl-NL" sz="2900" dirty="0"/>
              <a:t>Je kunt, om te beginnen, je gevoelens nader onderzoeken. </a:t>
            </a:r>
          </a:p>
          <a:p>
            <a:pPr marL="0" indent="0">
              <a:buNone/>
            </a:pPr>
            <a:r>
              <a:rPr lang="nl-NL" sz="2900" dirty="0"/>
              <a:t>Dat doe je door bijvoorbeeld deze vragen aan jezelf te stellen.</a:t>
            </a:r>
          </a:p>
          <a:p>
            <a:pPr marL="0" indent="0">
              <a:buNone/>
            </a:pPr>
            <a:r>
              <a:rPr lang="nl-NL" sz="2900" dirty="0"/>
              <a:t>	- Vind ik sommige meiden en/of jongens aantrekkelijk? </a:t>
            </a:r>
          </a:p>
          <a:p>
            <a:pPr marL="0" indent="0">
              <a:buNone/>
            </a:pPr>
            <a:r>
              <a:rPr lang="nl-NL" sz="2900" dirty="0"/>
              <a:t>	- Word ik opgewonden bij sommige meiden en/of jongens? </a:t>
            </a:r>
          </a:p>
          <a:p>
            <a:pPr marL="0" indent="0">
              <a:buNone/>
            </a:pPr>
            <a:r>
              <a:rPr lang="nl-NL" sz="2900" dirty="0"/>
              <a:t>	- Heb ik seksuele fantasieën bij sommige meiden en/of jongens? </a:t>
            </a:r>
          </a:p>
          <a:p>
            <a:pPr marL="0" indent="0">
              <a:buNone/>
            </a:pPr>
            <a:r>
              <a:rPr lang="nl-NL" sz="2900" dirty="0"/>
              <a:t>	- Word ik wel eens verliefd op een meid en/of jongen? </a:t>
            </a:r>
          </a:p>
          <a:p>
            <a:pPr marL="0" indent="0">
              <a:buNone/>
            </a:pPr>
            <a:r>
              <a:rPr lang="nl-NL" sz="2900" dirty="0"/>
              <a:t>	- Kan ik soms dromen van een gave langdurige relatie met een meid en/of jongen?</a:t>
            </a:r>
          </a:p>
          <a:p>
            <a:pPr marL="0" indent="0">
              <a:buNone/>
            </a:pPr>
            <a:endParaRPr lang="nl-NL" sz="2900" dirty="0"/>
          </a:p>
          <a:p>
            <a:pPr marL="0" indent="0">
              <a:buNone/>
            </a:pPr>
            <a:r>
              <a:rPr lang="nl-NL" sz="2900" dirty="0"/>
              <a:t>De antwoorden op deze vragen zijn natuurlijk geen definitief oordeel over jouw geaardheid, maar kun je wel gebruiken als een soort leidraad. </a:t>
            </a:r>
          </a:p>
          <a:p>
            <a:pPr marL="0" indent="0">
              <a:buNone/>
            </a:pPr>
            <a:endParaRPr lang="nl-NL" dirty="0"/>
          </a:p>
          <a:p>
            <a:pPr marL="0" indent="0">
              <a:buNone/>
            </a:pPr>
            <a:r>
              <a:rPr lang="nl-NL" i="1" dirty="0"/>
              <a:t>Ik probeerde verliefd te worden op jongens, maar uiteindelijk kom je er dan toch achter dat dat niet lukt. (Anne, 14 jaar) </a:t>
            </a:r>
            <a:br>
              <a:rPr lang="nl-NL" dirty="0"/>
            </a:br>
            <a:endParaRPr lang="nl-NL" dirty="0"/>
          </a:p>
          <a:p>
            <a:pPr marL="0" indent="0">
              <a:buNone/>
            </a:pPr>
            <a:r>
              <a:rPr lang="nl-NL" i="1" dirty="0"/>
              <a:t>Ik kwam erachter dat ik op jongens viel doordat ik over ze fantaseerde. Dat ik uitsluitend op jongens viel werd me duidelijk toen ik voor het eerst op een jongen verliefd werd. (Ruben, 15 jaar) </a:t>
            </a:r>
            <a:br>
              <a:rPr lang="nl-NL" dirty="0"/>
            </a:br>
            <a:endParaRPr lang="nl-NL" dirty="0"/>
          </a:p>
        </p:txBody>
      </p:sp>
    </p:spTree>
    <p:extLst>
      <p:ext uri="{BB962C8B-B14F-4D97-AF65-F5344CB8AC3E}">
        <p14:creationId xmlns:p14="http://schemas.microsoft.com/office/powerpoint/2010/main" val="300248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 calcmode="lin" valueType="num">
                                      <p:cBhvr additive="base">
                                        <p:cTn id="6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4" end="14"/>
                                            </p:txEl>
                                          </p:spTgt>
                                        </p:tgtEl>
                                        <p:attrNameLst>
                                          <p:attrName>style.visibility</p:attrName>
                                        </p:attrNameLst>
                                      </p:cBhvr>
                                      <p:to>
                                        <p:strVal val="visible"/>
                                      </p:to>
                                    </p:set>
                                    <p:anim calcmode="lin" valueType="num">
                                      <p:cBhvr additive="base">
                                        <p:cTn id="73"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5" end="15"/>
                                            </p:txEl>
                                          </p:spTgt>
                                        </p:tgtEl>
                                        <p:attrNameLst>
                                          <p:attrName>style.visibility</p:attrName>
                                        </p:attrNameLst>
                                      </p:cBhvr>
                                      <p:to>
                                        <p:strVal val="visible"/>
                                      </p:to>
                                    </p:set>
                                    <p:anim calcmode="lin" valueType="num">
                                      <p:cBhvr additive="base">
                                        <p:cTn id="79"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0"/>
            <a:ext cx="8305800" cy="926976"/>
          </a:xfrm>
        </p:spPr>
        <p:txBody>
          <a:bodyPr tIns="0">
            <a:normAutofit/>
          </a:bodyPr>
          <a:lstStyle/>
          <a:p>
            <a:r>
              <a:rPr lang="nl-NL" dirty="0"/>
              <a:t>Filmpjes over </a:t>
            </a:r>
            <a:r>
              <a:rPr lang="nl-NL" dirty="0" err="1"/>
              <a:t>coming</a:t>
            </a:r>
            <a:r>
              <a:rPr lang="nl-NL" dirty="0"/>
              <a:t> out</a:t>
            </a:r>
          </a:p>
        </p:txBody>
      </p:sp>
      <p:sp>
        <p:nvSpPr>
          <p:cNvPr id="3" name="Tekstvak 2"/>
          <p:cNvSpPr txBox="1"/>
          <p:nvPr/>
        </p:nvSpPr>
        <p:spPr>
          <a:xfrm>
            <a:off x="179512" y="980728"/>
            <a:ext cx="8568952" cy="6124754"/>
          </a:xfrm>
          <a:prstGeom prst="rect">
            <a:avLst/>
          </a:prstGeom>
          <a:noFill/>
        </p:spPr>
        <p:txBody>
          <a:bodyPr wrap="square" rtlCol="0">
            <a:spAutoFit/>
          </a:bodyPr>
          <a:lstStyle/>
          <a:p>
            <a:pPr marL="285750" indent="-285750">
              <a:buFont typeface="Arial" pitchFamily="34" charset="0"/>
              <a:buChar char="•"/>
            </a:pPr>
            <a:r>
              <a:rPr lang="nl-NL" b="1" dirty="0"/>
              <a:t>Jong &amp; Out: Homoseksualiteit</a:t>
            </a:r>
            <a:endParaRPr lang="nl-NL" dirty="0">
              <a:hlinkClick r:id="rId2"/>
            </a:endParaRPr>
          </a:p>
          <a:p>
            <a:pPr marL="285750" indent="-285750">
              <a:buFont typeface="Arial" pitchFamily="34" charset="0"/>
              <a:buChar char="•"/>
            </a:pPr>
            <a:r>
              <a:rPr lang="nl-NL" dirty="0">
                <a:hlinkClick r:id="rId2"/>
              </a:rPr>
              <a:t>http://www.youtube.com/watch?v=DRX6J3OUTk4</a:t>
            </a:r>
            <a:r>
              <a:rPr lang="nl-NL" dirty="0"/>
              <a:t> 4.22</a:t>
            </a:r>
            <a:endParaRPr lang="nl-NL" dirty="0">
              <a:hlinkClick r:id="rId3"/>
            </a:endParaRPr>
          </a:p>
          <a:p>
            <a:pPr marL="285750" indent="-285750">
              <a:buFont typeface="Arial" pitchFamily="34" charset="0"/>
              <a:buChar char="•"/>
            </a:pPr>
            <a:endParaRPr lang="nl-NL" sz="1400" dirty="0">
              <a:hlinkClick r:id="rId3"/>
            </a:endParaRPr>
          </a:p>
          <a:p>
            <a:pPr marL="285750" indent="-285750">
              <a:buFont typeface="Arial" pitchFamily="34" charset="0"/>
              <a:buChar char="•"/>
            </a:pPr>
            <a:endParaRPr lang="nl-NL" sz="1400" dirty="0">
              <a:hlinkClick r:id="rId3"/>
            </a:endParaRPr>
          </a:p>
          <a:p>
            <a:pPr marL="285750" indent="-285750">
              <a:buFont typeface="Arial" pitchFamily="34" charset="0"/>
              <a:buChar char="•"/>
            </a:pPr>
            <a:r>
              <a:rPr lang="nl-NL" b="1" dirty="0"/>
              <a:t>Jong &amp; Out: </a:t>
            </a:r>
            <a:r>
              <a:rPr lang="nl-NL" b="1" dirty="0" err="1"/>
              <a:t>Coming</a:t>
            </a:r>
            <a:r>
              <a:rPr lang="nl-NL" b="1" dirty="0"/>
              <a:t> out</a:t>
            </a:r>
            <a:endParaRPr lang="nl-NL" dirty="0">
              <a:hlinkClick r:id="rId3"/>
            </a:endParaRPr>
          </a:p>
          <a:p>
            <a:pPr marL="285750" indent="-285750">
              <a:buFont typeface="Arial" pitchFamily="34" charset="0"/>
              <a:buChar char="•"/>
            </a:pPr>
            <a:r>
              <a:rPr lang="nl-NL" dirty="0">
                <a:hlinkClick r:id="rId3"/>
              </a:rPr>
              <a:t>http://www.youtube.com/watch?v=nkf0ZPEEmpE</a:t>
            </a:r>
            <a:r>
              <a:rPr lang="nl-NL" dirty="0"/>
              <a:t> 3.44</a:t>
            </a:r>
          </a:p>
          <a:p>
            <a:pPr marL="285750" indent="-285750">
              <a:buFont typeface="Arial" pitchFamily="34" charset="0"/>
              <a:buChar char="•"/>
            </a:pPr>
            <a:endParaRPr lang="nl-NL" sz="1400" dirty="0"/>
          </a:p>
          <a:p>
            <a:pPr marL="285750" indent="-285750">
              <a:buFont typeface="Arial" pitchFamily="34" charset="0"/>
              <a:buChar char="•"/>
            </a:pPr>
            <a:endParaRPr lang="nl-NL" sz="1400" dirty="0"/>
          </a:p>
          <a:p>
            <a:pPr marL="285750" indent="-285750">
              <a:buFont typeface="Arial" pitchFamily="34" charset="0"/>
              <a:buChar char="•"/>
            </a:pPr>
            <a:r>
              <a:rPr lang="nl-NL" b="1" dirty="0"/>
              <a:t>Jong &amp; Out: Homofobie</a:t>
            </a:r>
            <a:endParaRPr lang="nl-NL" dirty="0">
              <a:hlinkClick r:id="rId4"/>
            </a:endParaRPr>
          </a:p>
          <a:p>
            <a:pPr marL="285750" indent="-285750">
              <a:buFont typeface="Arial" pitchFamily="34" charset="0"/>
              <a:buChar char="•"/>
            </a:pPr>
            <a:r>
              <a:rPr lang="nl-NL" dirty="0">
                <a:hlinkClick r:id="rId4"/>
              </a:rPr>
              <a:t>http://www.youtube.com/watch?v=QfjCeyJ4vv0</a:t>
            </a:r>
            <a:r>
              <a:rPr lang="nl-NL" dirty="0"/>
              <a:t> 4.01</a:t>
            </a:r>
          </a:p>
          <a:p>
            <a:pPr marL="285750" indent="-285750">
              <a:buFont typeface="Arial" pitchFamily="34" charset="0"/>
              <a:buChar char="•"/>
            </a:pPr>
            <a:endParaRPr lang="nl-NL" sz="1400" dirty="0"/>
          </a:p>
          <a:p>
            <a:pPr marL="285750" indent="-285750">
              <a:buFont typeface="Arial" pitchFamily="34" charset="0"/>
              <a:buChar char="•"/>
            </a:pPr>
            <a:endParaRPr lang="nl-NL" sz="1400" dirty="0"/>
          </a:p>
          <a:p>
            <a:pPr marL="285750" indent="-285750">
              <a:buFont typeface="Arial" pitchFamily="34" charset="0"/>
              <a:buChar char="•"/>
            </a:pPr>
            <a:r>
              <a:rPr lang="nl-NL" b="1" dirty="0"/>
              <a:t>Jong &amp; Out: Flirten </a:t>
            </a:r>
            <a:endParaRPr lang="nl-NL" dirty="0">
              <a:hlinkClick r:id="rId5"/>
            </a:endParaRPr>
          </a:p>
          <a:p>
            <a:pPr marL="285750" indent="-285750">
              <a:buFont typeface="Arial" pitchFamily="34" charset="0"/>
              <a:buChar char="•"/>
            </a:pPr>
            <a:r>
              <a:rPr lang="nl-NL" dirty="0">
                <a:hlinkClick r:id="rId5"/>
              </a:rPr>
              <a:t>http://www.youtube.com/watch?v=gSxUgT7vKuQ</a:t>
            </a:r>
            <a:r>
              <a:rPr lang="nl-NL" dirty="0"/>
              <a:t> 3.28</a:t>
            </a:r>
          </a:p>
          <a:p>
            <a:pPr marL="285750" indent="-285750">
              <a:buFont typeface="Arial" pitchFamily="34" charset="0"/>
              <a:buChar char="•"/>
            </a:pPr>
            <a:endParaRPr lang="nl-NL" sz="1400" dirty="0"/>
          </a:p>
          <a:p>
            <a:pPr marL="285750" indent="-285750">
              <a:buFont typeface="Arial" pitchFamily="34" charset="0"/>
              <a:buChar char="•"/>
            </a:pPr>
            <a:endParaRPr lang="nl-NL" sz="1400" dirty="0"/>
          </a:p>
          <a:p>
            <a:pPr marL="285750" indent="-285750">
              <a:buFont typeface="Arial" pitchFamily="34" charset="0"/>
              <a:buChar char="•"/>
            </a:pPr>
            <a:r>
              <a:rPr lang="nl-NL" b="1" dirty="0"/>
              <a:t>Jong &amp; Out: Verkering</a:t>
            </a:r>
            <a:endParaRPr lang="nl-NL" dirty="0">
              <a:hlinkClick r:id="rId6"/>
            </a:endParaRPr>
          </a:p>
          <a:p>
            <a:pPr marL="285750" indent="-285750">
              <a:buFont typeface="Arial" pitchFamily="34" charset="0"/>
              <a:buChar char="•"/>
            </a:pPr>
            <a:r>
              <a:rPr lang="nl-NL" dirty="0">
                <a:hlinkClick r:id="rId6"/>
              </a:rPr>
              <a:t>http://www.youtube.com/watch?v=IQLU2AD2U-g</a:t>
            </a:r>
            <a:r>
              <a:rPr lang="nl-NL" dirty="0"/>
              <a:t> 3.53</a:t>
            </a:r>
          </a:p>
          <a:p>
            <a:pPr marL="285750" indent="-285750">
              <a:buFont typeface="Arial" pitchFamily="34" charset="0"/>
              <a:buChar char="•"/>
            </a:pPr>
            <a:endParaRPr lang="nl-NL" sz="1400" dirty="0"/>
          </a:p>
          <a:p>
            <a:pPr marL="285750" indent="-285750">
              <a:buFont typeface="Arial" pitchFamily="34" charset="0"/>
              <a:buChar char="•"/>
            </a:pPr>
            <a:endParaRPr lang="nl-NL" sz="1400" dirty="0"/>
          </a:p>
          <a:p>
            <a:pPr marL="285750" indent="-285750">
              <a:buFont typeface="Arial" pitchFamily="34" charset="0"/>
              <a:buChar char="•"/>
            </a:pPr>
            <a:r>
              <a:rPr lang="nl-NL" b="1" dirty="0"/>
              <a:t>Jong &amp; Out: Waarom een GSA beginnen </a:t>
            </a:r>
            <a:r>
              <a:rPr lang="nl-NL" dirty="0"/>
              <a:t>(Gay-Straight </a:t>
            </a:r>
            <a:r>
              <a:rPr lang="nl-NL" dirty="0" err="1"/>
              <a:t>Alliances</a:t>
            </a:r>
            <a:r>
              <a:rPr lang="nl-NL" dirty="0"/>
              <a:t> = homorecht samenwerking Homo’s, Lesbo's, Biseksuele, </a:t>
            </a:r>
            <a:r>
              <a:rPr lang="nl-NL" dirty="0" err="1"/>
              <a:t>Hetro’s</a:t>
            </a:r>
            <a:r>
              <a:rPr lang="nl-NL" dirty="0"/>
              <a:t>, transgender &amp; </a:t>
            </a:r>
            <a:r>
              <a:rPr lang="nl-NL" dirty="0" err="1"/>
              <a:t>dubio’s</a:t>
            </a:r>
            <a:r>
              <a:rPr lang="nl-NL" dirty="0"/>
              <a:t>) </a:t>
            </a:r>
          </a:p>
          <a:p>
            <a:pPr marL="285750" indent="-285750">
              <a:buFont typeface="Arial" pitchFamily="34" charset="0"/>
              <a:buChar char="•"/>
            </a:pPr>
            <a:r>
              <a:rPr lang="nl-NL" dirty="0">
                <a:hlinkClick r:id="rId7"/>
              </a:rPr>
              <a:t>http://www.youtube.com/watch?feature=player_embedded&amp;v=9_t8qv_dzAE</a:t>
            </a:r>
            <a:r>
              <a:rPr lang="nl-NL" dirty="0"/>
              <a:t> 0.59 </a:t>
            </a:r>
          </a:p>
        </p:txBody>
      </p:sp>
    </p:spTree>
    <p:extLst>
      <p:ext uri="{BB962C8B-B14F-4D97-AF65-F5344CB8AC3E}">
        <p14:creationId xmlns:p14="http://schemas.microsoft.com/office/powerpoint/2010/main" val="2978141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60648"/>
            <a:ext cx="8229600" cy="866360"/>
          </a:xfrm>
        </p:spPr>
        <p:txBody>
          <a:bodyPr>
            <a:normAutofit/>
          </a:bodyPr>
          <a:lstStyle/>
          <a:p>
            <a:r>
              <a:rPr lang="nl-NL" dirty="0"/>
              <a:t>Homoseksualiteit</a:t>
            </a:r>
          </a:p>
        </p:txBody>
      </p:sp>
      <p:sp>
        <p:nvSpPr>
          <p:cNvPr id="3" name="Tijdelijke aanduiding voor inhoud 2"/>
          <p:cNvSpPr>
            <a:spLocks noGrp="1"/>
          </p:cNvSpPr>
          <p:nvPr>
            <p:ph idx="1"/>
          </p:nvPr>
        </p:nvSpPr>
        <p:spPr>
          <a:xfrm>
            <a:off x="457200" y="1196752"/>
            <a:ext cx="8229600" cy="5127848"/>
          </a:xfrm>
        </p:spPr>
        <p:txBody>
          <a:bodyPr>
            <a:normAutofit/>
          </a:bodyPr>
          <a:lstStyle/>
          <a:p>
            <a:r>
              <a:rPr lang="nl-NL" dirty="0"/>
              <a:t>Sommige jongeren experimenteren met homoseksualiteit, maar blijven uiteindelijk niet in relaties met personen van hetzelfde geslacht geïnteresseerd. </a:t>
            </a:r>
          </a:p>
          <a:p>
            <a:endParaRPr lang="nl-NL" dirty="0"/>
          </a:p>
          <a:p>
            <a:r>
              <a:rPr lang="nl-NL" dirty="0"/>
              <a:t>De emotionele ontwikkeling van homoseksuele jongeren is het meest gebaat bij steun van vrienden of vriendinnen en gezinsleden. Zij moeten dezelfde belangstelling en betrokkenheid tonen als voor heteroseksuele jongeren.</a:t>
            </a:r>
          </a:p>
          <a:p>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Transgender</a:t>
            </a:r>
          </a:p>
        </p:txBody>
      </p:sp>
      <p:sp>
        <p:nvSpPr>
          <p:cNvPr id="3" name="Tijdelijke aanduiding voor inhoud 2"/>
          <p:cNvSpPr>
            <a:spLocks noGrp="1"/>
          </p:cNvSpPr>
          <p:nvPr>
            <p:ph idx="1"/>
          </p:nvPr>
        </p:nvSpPr>
        <p:spPr/>
        <p:txBody>
          <a:bodyPr>
            <a:normAutofit/>
          </a:bodyPr>
          <a:lstStyle/>
          <a:p>
            <a:r>
              <a:rPr lang="nl-NL" dirty="0">
                <a:hlinkClick r:id="rId2">
                  <a:extLst>
                    <a:ext uri="{A12FA001-AC4F-418D-AE19-62706E023703}">
                      <ahyp:hlinkClr xmlns:ahyp="http://schemas.microsoft.com/office/drawing/2018/hyperlinkcolor" val="tx"/>
                    </a:ext>
                  </a:extLst>
                </a:hlinkClick>
              </a:rPr>
              <a:t>http://www.rtlxl.nl/#!/rtl-late-night-335528/ed1825de-2263-3b1b-8a45-f63a77c4f3b9</a:t>
            </a:r>
            <a:endParaRPr lang="nl-NL" dirty="0"/>
          </a:p>
          <a:p>
            <a:pPr marL="0" indent="0">
              <a:buNone/>
            </a:pPr>
            <a:endParaRPr lang="nl-NL" dirty="0"/>
          </a:p>
          <a:p>
            <a:r>
              <a:rPr lang="nl-NL" dirty="0">
                <a:hlinkClick r:id="rId3"/>
              </a:rPr>
              <a:t>http://www.uitzendingist.net/aflevering/291966/Zapp_Echt_Gebeurd.html</a:t>
            </a:r>
            <a:r>
              <a:rPr lang="nl-NL" dirty="0"/>
              <a:t> </a:t>
            </a:r>
          </a:p>
        </p:txBody>
      </p:sp>
    </p:spTree>
    <p:extLst>
      <p:ext uri="{BB962C8B-B14F-4D97-AF65-F5344CB8AC3E}">
        <p14:creationId xmlns:p14="http://schemas.microsoft.com/office/powerpoint/2010/main" val="125312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Opdracht</a:t>
            </a:r>
          </a:p>
        </p:txBody>
      </p:sp>
      <p:sp>
        <p:nvSpPr>
          <p:cNvPr id="3" name="Tijdelijke aanduiding voor inhoud 2"/>
          <p:cNvSpPr>
            <a:spLocks noGrp="1"/>
          </p:cNvSpPr>
          <p:nvPr>
            <p:ph idx="1"/>
          </p:nvPr>
        </p:nvSpPr>
        <p:spPr/>
        <p:txBody>
          <a:bodyPr>
            <a:normAutofit fontScale="92500" lnSpcReduction="10000"/>
          </a:bodyPr>
          <a:lstStyle/>
          <a:p>
            <a:r>
              <a:rPr lang="nl-NL" dirty="0"/>
              <a:t>‘</a:t>
            </a:r>
            <a:r>
              <a:rPr lang="nl-NL" dirty="0" err="1"/>
              <a:t>Coming</a:t>
            </a:r>
            <a:r>
              <a:rPr lang="nl-NL" dirty="0"/>
              <a:t> out, </a:t>
            </a:r>
            <a:r>
              <a:rPr lang="nl-NL" dirty="0" err="1"/>
              <a:t>being</a:t>
            </a:r>
            <a:r>
              <a:rPr lang="nl-NL" dirty="0"/>
              <a:t> in!’ ofwel: ‘Ook ik ben gewoon!’</a:t>
            </a:r>
          </a:p>
          <a:p>
            <a:endParaRPr lang="nl-NL" dirty="0"/>
          </a:p>
          <a:p>
            <a:r>
              <a:rPr lang="nl-NL" dirty="0"/>
              <a:t>Maak een visueel beeld waarbij de boodschap is </a:t>
            </a:r>
          </a:p>
          <a:p>
            <a:pPr marL="0" indent="0">
              <a:buNone/>
            </a:pPr>
            <a:r>
              <a:rPr lang="nl-NL" dirty="0"/>
              <a:t>   dat homoseksualiteit mag en/of het uit de kast komen </a:t>
            </a:r>
          </a:p>
          <a:p>
            <a:pPr marL="0" indent="0">
              <a:buNone/>
            </a:pPr>
            <a:r>
              <a:rPr lang="nl-NL" dirty="0"/>
              <a:t>   stimuleert. </a:t>
            </a:r>
          </a:p>
          <a:p>
            <a:pPr marL="0" indent="0">
              <a:buNone/>
            </a:pPr>
            <a:r>
              <a:rPr lang="nl-NL" dirty="0"/>
              <a:t>   De opdracht kan ook ruimer gezien worden, </a:t>
            </a:r>
          </a:p>
          <a:p>
            <a:pPr marL="0" indent="0">
              <a:buNone/>
            </a:pPr>
            <a:r>
              <a:rPr lang="nl-NL" dirty="0"/>
              <a:t>   ‘Ook ik ben gewoon!’</a:t>
            </a:r>
          </a:p>
          <a:p>
            <a:endParaRPr lang="nl-NL" dirty="0"/>
          </a:p>
          <a:p>
            <a:r>
              <a:rPr lang="nl-NL" dirty="0"/>
              <a:t>Het beeld mag in de vorm van een eigen gekozen medium. Denk aan een ruimtelijk beeld, schilderij, fotoserie, filmpje, kleding, kaarten, stripverhaal, enz.</a:t>
            </a:r>
          </a:p>
          <a:p>
            <a:pPr marL="0" indent="0">
              <a:buNone/>
            </a:pPr>
            <a:endParaRPr lang="nl-NL" dirty="0"/>
          </a:p>
          <a:p>
            <a:endParaRPr lang="nl-NL" dirty="0"/>
          </a:p>
          <a:p>
            <a:pPr marL="0" indent="0">
              <a:buNone/>
            </a:pPr>
            <a:endParaRPr lang="nl-NL" dirty="0"/>
          </a:p>
        </p:txBody>
      </p:sp>
    </p:spTree>
    <p:extLst>
      <p:ext uri="{BB962C8B-B14F-4D97-AF65-F5344CB8AC3E}">
        <p14:creationId xmlns:p14="http://schemas.microsoft.com/office/powerpoint/2010/main" val="8276444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room">
  <a:themeElements>
    <a:clrScheme name="Stroom">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troom">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troom">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1196</TotalTime>
  <Words>661</Words>
  <Application>Microsoft Office PowerPoint</Application>
  <PresentationFormat>Diavoorstelling (4:3)</PresentationFormat>
  <Paragraphs>116</Paragraphs>
  <Slides>11</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11</vt:i4>
      </vt:variant>
    </vt:vector>
  </HeadingPairs>
  <TitlesOfParts>
    <vt:vector size="16" baseType="lpstr">
      <vt:lpstr>Arial</vt:lpstr>
      <vt:lpstr>Calibri</vt:lpstr>
      <vt:lpstr>Constantia</vt:lpstr>
      <vt:lpstr>Wingdings 2</vt:lpstr>
      <vt:lpstr>Stroom</vt:lpstr>
      <vt:lpstr>Coming out, Being in</vt:lpstr>
      <vt:lpstr>Hetero-, homo- &amp; biseksueel</vt:lpstr>
      <vt:lpstr>Homoseksualiteit</vt:lpstr>
      <vt:lpstr>Vragen, vragen en nog meer vragen</vt:lpstr>
      <vt:lpstr>Nog meer vragen</vt:lpstr>
      <vt:lpstr>Filmpjes over coming out</vt:lpstr>
      <vt:lpstr>Homoseksualiteit</vt:lpstr>
      <vt:lpstr>Transgender</vt:lpstr>
      <vt:lpstr>Opdracht</vt:lpstr>
      <vt:lpstr>Werkwijze</vt:lpstr>
      <vt:lpstr>Bronnen &amp; extra informatie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Pubertijd</dc:title>
  <dc:creator>thuis</dc:creator>
  <cp:lastModifiedBy>Marianne Vermeer</cp:lastModifiedBy>
  <cp:revision>216</cp:revision>
  <dcterms:created xsi:type="dcterms:W3CDTF">2012-03-21T21:44:37Z</dcterms:created>
  <dcterms:modified xsi:type="dcterms:W3CDTF">2019-10-08T10:56:23Z</dcterms:modified>
</cp:coreProperties>
</file>